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ink/ink2.xml" ContentType="application/inkml+xml"/>
  <Override PartName="/ppt/tags/tag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3.xml" ContentType="application/inkml+xml"/>
  <Override PartName="/ppt/tags/tag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4.xml" ContentType="application/inkml+xml"/>
  <Override PartName="/ppt/tags/tag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0.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02" r:id="rId4"/>
    <p:sldMasterId id="2147483945" r:id="rId5"/>
  </p:sldMasterIdLst>
  <p:notesMasterIdLst>
    <p:notesMasterId r:id="rId67"/>
  </p:notesMasterIdLst>
  <p:handoutMasterIdLst>
    <p:handoutMasterId r:id="rId68"/>
  </p:handoutMasterIdLst>
  <p:sldIdLst>
    <p:sldId id="1001" r:id="rId6"/>
    <p:sldId id="1002" r:id="rId7"/>
    <p:sldId id="1003" r:id="rId8"/>
    <p:sldId id="1004" r:id="rId9"/>
    <p:sldId id="791" r:id="rId10"/>
    <p:sldId id="1015" r:id="rId11"/>
    <p:sldId id="1016" r:id="rId12"/>
    <p:sldId id="1017" r:id="rId13"/>
    <p:sldId id="1018" r:id="rId14"/>
    <p:sldId id="1019" r:id="rId15"/>
    <p:sldId id="1020" r:id="rId16"/>
    <p:sldId id="1049" r:id="rId17"/>
    <p:sldId id="1009" r:id="rId18"/>
    <p:sldId id="1021" r:id="rId19"/>
    <p:sldId id="1022" r:id="rId20"/>
    <p:sldId id="1023" r:id="rId21"/>
    <p:sldId id="1024" r:id="rId22"/>
    <p:sldId id="1050" r:id="rId23"/>
    <p:sldId id="1010" r:id="rId24"/>
    <p:sldId id="1025" r:id="rId25"/>
    <p:sldId id="1026" r:id="rId26"/>
    <p:sldId id="1027" r:id="rId27"/>
    <p:sldId id="1028" r:id="rId28"/>
    <p:sldId id="1051" r:id="rId29"/>
    <p:sldId id="1011" r:id="rId30"/>
    <p:sldId id="1029" r:id="rId31"/>
    <p:sldId id="1030" r:id="rId32"/>
    <p:sldId id="1031" r:id="rId33"/>
    <p:sldId id="1032" r:id="rId34"/>
    <p:sldId id="1033" r:id="rId35"/>
    <p:sldId id="1052" r:id="rId36"/>
    <p:sldId id="1012" r:id="rId37"/>
    <p:sldId id="1034" r:id="rId38"/>
    <p:sldId id="1035" r:id="rId39"/>
    <p:sldId id="1036" r:id="rId40"/>
    <p:sldId id="1053" r:id="rId41"/>
    <p:sldId id="1037" r:id="rId42"/>
    <p:sldId id="1038" r:id="rId43"/>
    <p:sldId id="1056" r:id="rId44"/>
    <p:sldId id="1013" r:id="rId45"/>
    <p:sldId id="1054" r:id="rId46"/>
    <p:sldId id="1039" r:id="rId47"/>
    <p:sldId id="1055" r:id="rId48"/>
    <p:sldId id="1040" r:id="rId49"/>
    <p:sldId id="1041" r:id="rId50"/>
    <p:sldId id="1042" r:id="rId51"/>
    <p:sldId id="1043" r:id="rId52"/>
    <p:sldId id="1044" r:id="rId53"/>
    <p:sldId id="1057" r:id="rId54"/>
    <p:sldId id="1014" r:id="rId55"/>
    <p:sldId id="1045" r:id="rId56"/>
    <p:sldId id="1046" r:id="rId57"/>
    <p:sldId id="1047" r:id="rId58"/>
    <p:sldId id="1048" r:id="rId59"/>
    <p:sldId id="1058" r:id="rId60"/>
    <p:sldId id="1005" r:id="rId61"/>
    <p:sldId id="1006" r:id="rId62"/>
    <p:sldId id="1007" r:id="rId63"/>
    <p:sldId id="1008" r:id="rId64"/>
    <p:sldId id="884" r:id="rId65"/>
    <p:sldId id="885" r:id="rId66"/>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E4219-E1FB-4F5F-95B4-12B62B61D4D6}" v="3" dt="2023-10-11T02:56:13.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5" autoAdjust="0"/>
    <p:restoredTop sz="89277" autoAdjust="0"/>
  </p:normalViewPr>
  <p:slideViewPr>
    <p:cSldViewPr snapToGrid="0">
      <p:cViewPr varScale="1">
        <p:scale>
          <a:sx n="59" d="100"/>
          <a:sy n="59" d="100"/>
        </p:scale>
        <p:origin x="1400" y="64"/>
      </p:cViewPr>
      <p:guideLst>
        <p:guide orient="horz" pos="2160"/>
        <p:guide pos="2880"/>
      </p:guideLst>
    </p:cSldViewPr>
  </p:slideViewPr>
  <p:outlineViewPr>
    <p:cViewPr>
      <p:scale>
        <a:sx n="33" d="100"/>
        <a:sy n="33" d="100"/>
      </p:scale>
      <p:origin x="0" y="502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miah Amin" userId="5bed6727-455b-4027-94f3-9d22a8e4d867" providerId="ADAL" clId="{B82E4219-E1FB-4F5F-95B4-12B62B61D4D6}"/>
    <pc:docChg chg="custSel modSld modMainMaster">
      <pc:chgData name="Salmiah Amin" userId="5bed6727-455b-4027-94f3-9d22a8e4d867" providerId="ADAL" clId="{B82E4219-E1FB-4F5F-95B4-12B62B61D4D6}" dt="2023-10-11T02:56:41.311" v="40" actId="20577"/>
      <pc:docMkLst>
        <pc:docMk/>
      </pc:docMkLst>
      <pc:sldChg chg="addSp delSp modSp mod">
        <pc:chgData name="Salmiah Amin" userId="5bed6727-455b-4027-94f3-9d22a8e4d867" providerId="ADAL" clId="{B82E4219-E1FB-4F5F-95B4-12B62B61D4D6}" dt="2023-10-11T02:56:41.311" v="40" actId="20577"/>
        <pc:sldMkLst>
          <pc:docMk/>
          <pc:sldMk cId="3768913305" sldId="1001"/>
        </pc:sldMkLst>
        <pc:spChg chg="add mod">
          <ac:chgData name="Salmiah Amin" userId="5bed6727-455b-4027-94f3-9d22a8e4d867" providerId="ADAL" clId="{B82E4219-E1FB-4F5F-95B4-12B62B61D4D6}" dt="2023-10-11T02:56:41.311" v="40" actId="20577"/>
          <ac:spMkLst>
            <pc:docMk/>
            <pc:sldMk cId="3768913305" sldId="1001"/>
            <ac:spMk id="2" creationId="{36103C96-2665-46B9-AB00-B84A83FBDA85}"/>
          </ac:spMkLst>
        </pc:spChg>
        <pc:picChg chg="del">
          <ac:chgData name="Salmiah Amin" userId="5bed6727-455b-4027-94f3-9d22a8e4d867" providerId="ADAL" clId="{B82E4219-E1FB-4F5F-95B4-12B62B61D4D6}" dt="2023-10-11T02:55:48.173" v="1" actId="478"/>
          <ac:picMkLst>
            <pc:docMk/>
            <pc:sldMk cId="3768913305" sldId="1001"/>
            <ac:picMk id="5" creationId="{00000000-0000-0000-0000-000000000000}"/>
          </ac:picMkLst>
        </pc:picChg>
      </pc:sldChg>
      <pc:sldChg chg="modSp">
        <pc:chgData name="Salmiah Amin" userId="5bed6727-455b-4027-94f3-9d22a8e4d867" providerId="ADAL" clId="{B82E4219-E1FB-4F5F-95B4-12B62B61D4D6}" dt="2023-10-11T02:55:30.201" v="0"/>
        <pc:sldMkLst>
          <pc:docMk/>
          <pc:sldMk cId="1211172568" sldId="1003"/>
        </pc:sldMkLst>
        <pc:spChg chg="mod">
          <ac:chgData name="Salmiah Amin" userId="5bed6727-455b-4027-94f3-9d22a8e4d867" providerId="ADAL" clId="{B82E4219-E1FB-4F5F-95B4-12B62B61D4D6}" dt="2023-10-11T02:55:30.201" v="0"/>
          <ac:spMkLst>
            <pc:docMk/>
            <pc:sldMk cId="1211172568" sldId="1003"/>
            <ac:spMk id="3" creationId="{00000000-0000-0000-0000-000000000000}"/>
          </ac:spMkLst>
        </pc:spChg>
      </pc:sldChg>
      <pc:sldChg chg="modSp">
        <pc:chgData name="Salmiah Amin" userId="5bed6727-455b-4027-94f3-9d22a8e4d867" providerId="ADAL" clId="{B82E4219-E1FB-4F5F-95B4-12B62B61D4D6}" dt="2023-10-11T02:55:30.201" v="0"/>
        <pc:sldMkLst>
          <pc:docMk/>
          <pc:sldMk cId="3750720242" sldId="1004"/>
        </pc:sldMkLst>
        <pc:spChg chg="mod">
          <ac:chgData name="Salmiah Amin" userId="5bed6727-455b-4027-94f3-9d22a8e4d867" providerId="ADAL" clId="{B82E4219-E1FB-4F5F-95B4-12B62B61D4D6}" dt="2023-10-11T02:55:30.201" v="0"/>
          <ac:spMkLst>
            <pc:docMk/>
            <pc:sldMk cId="3750720242" sldId="1004"/>
            <ac:spMk id="2" creationId="{00000000-0000-0000-0000-000000000000}"/>
          </ac:spMkLst>
        </pc:spChg>
        <pc:spChg chg="mod">
          <ac:chgData name="Salmiah Amin" userId="5bed6727-455b-4027-94f3-9d22a8e4d867" providerId="ADAL" clId="{B82E4219-E1FB-4F5F-95B4-12B62B61D4D6}" dt="2023-10-11T02:55:30.201" v="0"/>
          <ac:spMkLst>
            <pc:docMk/>
            <pc:sldMk cId="3750720242" sldId="1004"/>
            <ac:spMk id="3" creationId="{00000000-0000-0000-0000-000000000000}"/>
          </ac:spMkLst>
        </pc:spChg>
      </pc:sldChg>
      <pc:sldMasterChg chg="modSp mod">
        <pc:chgData name="Salmiah Amin" userId="5bed6727-455b-4027-94f3-9d22a8e4d867" providerId="ADAL" clId="{B82E4219-E1FB-4F5F-95B4-12B62B61D4D6}" dt="2023-10-11T02:56:35.899" v="39" actId="20577"/>
        <pc:sldMasterMkLst>
          <pc:docMk/>
          <pc:sldMasterMk cId="1693446054" sldId="2147484058"/>
        </pc:sldMasterMkLst>
        <pc:spChg chg="mod">
          <ac:chgData name="Salmiah Amin" userId="5bed6727-455b-4027-94f3-9d22a8e4d867" providerId="ADAL" clId="{B82E4219-E1FB-4F5F-95B4-12B62B61D4D6}" dt="2023-10-11T02:56:35.899" v="39" actId="20577"/>
          <ac:spMkLst>
            <pc:docMk/>
            <pc:sldMasterMk cId="1693446054" sldId="2147484058"/>
            <ac:spMk id="8" creationId="{9EBD054F-4D2B-C683-DC2F-88927DD0A10B}"/>
          </ac:spMkLst>
        </pc:spChg>
      </pc:sldMasterChg>
    </pc:docChg>
  </pc:docChgLst>
  <pc:docChgLst>
    <pc:chgData name="Salmiah Amin" userId="5bed6727-455b-4027-94f3-9d22a8e4d867" providerId="ADAL" clId="{CFC94F2A-1575-4D9D-BAB9-5D1ADF22FE03}"/>
    <pc:docChg chg="modSld">
      <pc:chgData name="Salmiah Amin" userId="5bed6727-455b-4027-94f3-9d22a8e4d867" providerId="ADAL" clId="{CFC94F2A-1575-4D9D-BAB9-5D1ADF22FE03}" dt="2023-01-17T01:30:03.104" v="16"/>
      <pc:docMkLst>
        <pc:docMk/>
      </pc:docMkLst>
      <pc:sldChg chg="addSp delSp">
        <pc:chgData name="Salmiah Amin" userId="5bed6727-455b-4027-94f3-9d22a8e4d867" providerId="ADAL" clId="{CFC94F2A-1575-4D9D-BAB9-5D1ADF22FE03}" dt="2023-01-17T01:28:47.161" v="1"/>
        <pc:sldMkLst>
          <pc:docMk/>
          <pc:sldMk cId="1855194239" sldId="1034"/>
        </pc:sldMkLst>
        <pc:inkChg chg="add del">
          <ac:chgData name="Salmiah Amin" userId="5bed6727-455b-4027-94f3-9d22a8e4d867" providerId="ADAL" clId="{CFC94F2A-1575-4D9D-BAB9-5D1ADF22FE03}" dt="2023-01-17T01:28:47.161" v="1"/>
          <ac:inkMkLst>
            <pc:docMk/>
            <pc:sldMk cId="1855194239" sldId="1034"/>
            <ac:inkMk id="4" creationId="{D03FF76E-C13D-4492-90E1-8BD9A8F73DB0}"/>
          </ac:inkMkLst>
        </pc:inkChg>
      </pc:sldChg>
      <pc:sldChg chg="addSp modSp">
        <pc:chgData name="Salmiah Amin" userId="5bed6727-455b-4027-94f3-9d22a8e4d867" providerId="ADAL" clId="{CFC94F2A-1575-4D9D-BAB9-5D1ADF22FE03}" dt="2023-01-17T01:28:53.884" v="2"/>
        <pc:sldMkLst>
          <pc:docMk/>
          <pc:sldMk cId="3195627142" sldId="1035"/>
        </pc:sldMkLst>
        <pc:inkChg chg="add mod">
          <ac:chgData name="Salmiah Amin" userId="5bed6727-455b-4027-94f3-9d22a8e4d867" providerId="ADAL" clId="{CFC94F2A-1575-4D9D-BAB9-5D1ADF22FE03}" dt="2023-01-17T01:28:53.884" v="2"/>
          <ac:inkMkLst>
            <pc:docMk/>
            <pc:sldMk cId="3195627142" sldId="1035"/>
            <ac:inkMk id="4" creationId="{13E15CD8-25E3-4418-99CD-A7C885FB6696}"/>
          </ac:inkMkLst>
        </pc:inkChg>
      </pc:sldChg>
      <pc:sldChg chg="addSp modSp">
        <pc:chgData name="Salmiah Amin" userId="5bed6727-455b-4027-94f3-9d22a8e4d867" providerId="ADAL" clId="{CFC94F2A-1575-4D9D-BAB9-5D1ADF22FE03}" dt="2023-01-17T01:28:58.305" v="4"/>
        <pc:sldMkLst>
          <pc:docMk/>
          <pc:sldMk cId="246875525" sldId="1036"/>
        </pc:sldMkLst>
        <pc:inkChg chg="add mod">
          <ac:chgData name="Salmiah Amin" userId="5bed6727-455b-4027-94f3-9d22a8e4d867" providerId="ADAL" clId="{CFC94F2A-1575-4D9D-BAB9-5D1ADF22FE03}" dt="2023-01-17T01:28:58.305" v="4"/>
          <ac:inkMkLst>
            <pc:docMk/>
            <pc:sldMk cId="246875525" sldId="1036"/>
            <ac:inkMk id="2" creationId="{81882B2F-357C-418F-8BDD-225890632D25}"/>
          </ac:inkMkLst>
        </pc:inkChg>
      </pc:sldChg>
      <pc:sldChg chg="addSp delSp">
        <pc:chgData name="Salmiah Amin" userId="5bed6727-455b-4027-94f3-9d22a8e4d867" providerId="ADAL" clId="{CFC94F2A-1575-4D9D-BAB9-5D1ADF22FE03}" dt="2023-01-17T01:29:03.099" v="5"/>
        <pc:sldMkLst>
          <pc:docMk/>
          <pc:sldMk cId="338141589" sldId="1037"/>
        </pc:sldMkLst>
        <pc:inkChg chg="add del">
          <ac:chgData name="Salmiah Amin" userId="5bed6727-455b-4027-94f3-9d22a8e4d867" providerId="ADAL" clId="{CFC94F2A-1575-4D9D-BAB9-5D1ADF22FE03}" dt="2023-01-17T01:29:03.099" v="5"/>
          <ac:inkMkLst>
            <pc:docMk/>
            <pc:sldMk cId="338141589" sldId="1037"/>
            <ac:inkMk id="4" creationId="{697CFC86-2EB5-4688-9A3A-606A5BE76B94}"/>
          </ac:inkMkLst>
        </pc:inkChg>
      </pc:sldChg>
      <pc:sldChg chg="addSp modSp">
        <pc:chgData name="Salmiah Amin" userId="5bed6727-455b-4027-94f3-9d22a8e4d867" providerId="ADAL" clId="{CFC94F2A-1575-4D9D-BAB9-5D1ADF22FE03}" dt="2023-01-17T01:29:11.767" v="6"/>
        <pc:sldMkLst>
          <pc:docMk/>
          <pc:sldMk cId="4049635081" sldId="1038"/>
        </pc:sldMkLst>
        <pc:inkChg chg="add mod">
          <ac:chgData name="Salmiah Amin" userId="5bed6727-455b-4027-94f3-9d22a8e4d867" providerId="ADAL" clId="{CFC94F2A-1575-4D9D-BAB9-5D1ADF22FE03}" dt="2023-01-17T01:29:11.767" v="6"/>
          <ac:inkMkLst>
            <pc:docMk/>
            <pc:sldMk cId="4049635081" sldId="1038"/>
            <ac:inkMk id="4" creationId="{B4E1B437-B5FA-4242-87FA-E7FA4E83AAEB}"/>
          </ac:inkMkLst>
        </pc:inkChg>
      </pc:sldChg>
      <pc:sldChg chg="addSp modSp">
        <pc:chgData name="Salmiah Amin" userId="5bed6727-455b-4027-94f3-9d22a8e4d867" providerId="ADAL" clId="{CFC94F2A-1575-4D9D-BAB9-5D1ADF22FE03}" dt="2023-01-17T01:29:20.656" v="7"/>
        <pc:sldMkLst>
          <pc:docMk/>
          <pc:sldMk cId="1452640115" sldId="1039"/>
        </pc:sldMkLst>
        <pc:inkChg chg="add mod">
          <ac:chgData name="Salmiah Amin" userId="5bed6727-455b-4027-94f3-9d22a8e4d867" providerId="ADAL" clId="{CFC94F2A-1575-4D9D-BAB9-5D1ADF22FE03}" dt="2023-01-17T01:29:20.656" v="7"/>
          <ac:inkMkLst>
            <pc:docMk/>
            <pc:sldMk cId="1452640115" sldId="1039"/>
            <ac:inkMk id="2" creationId="{45A5489B-9C70-4301-ADD7-E0DF13A8F54D}"/>
          </ac:inkMkLst>
        </pc:inkChg>
      </pc:sldChg>
      <pc:sldChg chg="addSp delSp">
        <pc:chgData name="Salmiah Amin" userId="5bed6727-455b-4027-94f3-9d22a8e4d867" providerId="ADAL" clId="{CFC94F2A-1575-4D9D-BAB9-5D1ADF22FE03}" dt="2023-01-17T01:29:27.170" v="8"/>
        <pc:sldMkLst>
          <pc:docMk/>
          <pc:sldMk cId="722495382" sldId="1040"/>
        </pc:sldMkLst>
        <pc:inkChg chg="add del">
          <ac:chgData name="Salmiah Amin" userId="5bed6727-455b-4027-94f3-9d22a8e4d867" providerId="ADAL" clId="{CFC94F2A-1575-4D9D-BAB9-5D1ADF22FE03}" dt="2023-01-17T01:29:27.170" v="8"/>
          <ac:inkMkLst>
            <pc:docMk/>
            <pc:sldMk cId="722495382" sldId="1040"/>
            <ac:inkMk id="4" creationId="{DC29CF7B-9263-486D-BD4F-D9803824F7F5}"/>
          </ac:inkMkLst>
        </pc:inkChg>
      </pc:sldChg>
      <pc:sldChg chg="addSp delSp">
        <pc:chgData name="Salmiah Amin" userId="5bed6727-455b-4027-94f3-9d22a8e4d867" providerId="ADAL" clId="{CFC94F2A-1575-4D9D-BAB9-5D1ADF22FE03}" dt="2023-01-17T01:29:32.836" v="9"/>
        <pc:sldMkLst>
          <pc:docMk/>
          <pc:sldMk cId="1113848252" sldId="1041"/>
        </pc:sldMkLst>
        <pc:inkChg chg="add del">
          <ac:chgData name="Salmiah Amin" userId="5bed6727-455b-4027-94f3-9d22a8e4d867" providerId="ADAL" clId="{CFC94F2A-1575-4D9D-BAB9-5D1ADF22FE03}" dt="2023-01-17T01:29:32.836" v="9"/>
          <ac:inkMkLst>
            <pc:docMk/>
            <pc:sldMk cId="1113848252" sldId="1041"/>
            <ac:inkMk id="2" creationId="{762EA52C-D070-4E78-9648-B13B1B4E1ED8}"/>
          </ac:inkMkLst>
        </pc:inkChg>
      </pc:sldChg>
      <pc:sldChg chg="addSp delSp">
        <pc:chgData name="Salmiah Amin" userId="5bed6727-455b-4027-94f3-9d22a8e4d867" providerId="ADAL" clId="{CFC94F2A-1575-4D9D-BAB9-5D1ADF22FE03}" dt="2023-01-17T01:29:40.059" v="10"/>
        <pc:sldMkLst>
          <pc:docMk/>
          <pc:sldMk cId="957612523" sldId="1042"/>
        </pc:sldMkLst>
        <pc:inkChg chg="add del">
          <ac:chgData name="Salmiah Amin" userId="5bed6727-455b-4027-94f3-9d22a8e4d867" providerId="ADAL" clId="{CFC94F2A-1575-4D9D-BAB9-5D1ADF22FE03}" dt="2023-01-17T01:29:40.059" v="10"/>
          <ac:inkMkLst>
            <pc:docMk/>
            <pc:sldMk cId="957612523" sldId="1042"/>
            <ac:inkMk id="2" creationId="{18D515B7-D5DF-4F2A-826D-2899F36AFC4B}"/>
          </ac:inkMkLst>
        </pc:inkChg>
      </pc:sldChg>
      <pc:sldChg chg="addSp delSp">
        <pc:chgData name="Salmiah Amin" userId="5bed6727-455b-4027-94f3-9d22a8e4d867" providerId="ADAL" clId="{CFC94F2A-1575-4D9D-BAB9-5D1ADF22FE03}" dt="2023-01-17T01:29:45.049" v="11"/>
        <pc:sldMkLst>
          <pc:docMk/>
          <pc:sldMk cId="546707595" sldId="1043"/>
        </pc:sldMkLst>
        <pc:inkChg chg="add del">
          <ac:chgData name="Salmiah Amin" userId="5bed6727-455b-4027-94f3-9d22a8e4d867" providerId="ADAL" clId="{CFC94F2A-1575-4D9D-BAB9-5D1ADF22FE03}" dt="2023-01-17T01:29:45.049" v="11"/>
          <ac:inkMkLst>
            <pc:docMk/>
            <pc:sldMk cId="546707595" sldId="1043"/>
            <ac:inkMk id="2" creationId="{12E35E84-16B6-40A0-A47F-1A1BB3C957FE}"/>
          </ac:inkMkLst>
        </pc:inkChg>
      </pc:sldChg>
      <pc:sldChg chg="addSp delSp modSp mod">
        <pc:chgData name="Salmiah Amin" userId="5bed6727-455b-4027-94f3-9d22a8e4d867" providerId="ADAL" clId="{CFC94F2A-1575-4D9D-BAB9-5D1ADF22FE03}" dt="2023-01-17T01:30:03.104" v="16"/>
        <pc:sldMkLst>
          <pc:docMk/>
          <pc:sldMk cId="2860743328" sldId="1044"/>
        </pc:sldMkLst>
        <pc:inkChg chg="add del mod">
          <ac:chgData name="Salmiah Amin" userId="5bed6727-455b-4027-94f3-9d22a8e4d867" providerId="ADAL" clId="{CFC94F2A-1575-4D9D-BAB9-5D1ADF22FE03}" dt="2023-01-17T01:30:03.104" v="16"/>
          <ac:inkMkLst>
            <pc:docMk/>
            <pc:sldMk cId="2860743328" sldId="1044"/>
            <ac:inkMk id="2" creationId="{47F76007-EBB9-4EBC-B571-613E7709E01F}"/>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6T06:04:54.931"/>
    </inkml:context>
    <inkml:brush xml:id="br0">
      <inkml:brushProperty name="width" value="0.05292" units="cm"/>
      <inkml:brushProperty name="height" value="0.05292" units="cm"/>
      <inkml:brushProperty name="color" value="#FF0000"/>
    </inkml:brush>
  </inkml:definitions>
  <inkml:trace contextRef="#ctx0" brushRef="#br0">8111 8855 0,'25'0'219,"25"0"-204,-25 0 1,24 0-1,-24 0 1,25 0-16,-25 0 16,24 0-1,-24 0-15,0 0 16,0 0-16,-1 0 16,26 0-16,-25 0 15,49 0 1,-24 0-1,-1 0-15,-24 0 16,0 0-16,0 0 16,24-25-16,1 25 15,-25 0 1,0 0-16,-1-24 16,1 24-16,0 0 15,49 0-15,-49 0 16,0 0-1,0 0 1,0 0 0,-1 0 15,1 0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6T06:05:37.450"/>
    </inkml:context>
    <inkml:brush xml:id="br0">
      <inkml:brushProperty name="width" value="0.05292" units="cm"/>
      <inkml:brushProperty name="height" value="0.05292" units="cm"/>
      <inkml:brushProperty name="color" value="#FF0000"/>
    </inkml:brush>
  </inkml:definitions>
  <inkml:trace contextRef="#ctx0" brushRef="#br0">20043 11906 0,'24'0'16,"1"0"0,0 0 15,25 0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6T06:06:47.978"/>
    </inkml:context>
    <inkml:brush xml:id="br0">
      <inkml:brushProperty name="width" value="0.05292" units="cm"/>
      <inkml:brushProperty name="height" value="0.05292" units="cm"/>
      <inkml:brushProperty name="color" value="#FF0000"/>
    </inkml:brush>
  </inkml:definitions>
  <inkml:trace contextRef="#ctx0" brushRef="#br0">14337 8880 0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6T06:07:36.322"/>
    </inkml:context>
    <inkml:brush xml:id="br0">
      <inkml:brushProperty name="width" value="0.05292" units="cm"/>
      <inkml:brushProperty name="height" value="0.05292" units="cm"/>
      <inkml:brushProperty name="color" value="#FF0000"/>
    </inkml:brush>
  </inkml:definitions>
  <inkml:trace contextRef="#ctx0" brushRef="#br0">15627 10120 0,'25'0'15,"0"0"1,0-24 0,0-1-16,-1 25 15,1-25-15,0 25 16,0 0-1,0-25-15,-25 0 16,24 25 0</inkml:trace>
  <inkml:trace contextRef="#ctx0" brushRef="#br0" timeOffset="630.24">15727 10765 0,'0'25'63</inkml:trace>
  <inkml:trace contextRef="#ctx0" brushRef="#br0" timeOffset="1160.26">15702 11832 0,'25'0'78</inkml:trace>
  <inkml:trace contextRef="#ctx0" brushRef="#br0" timeOffset="1590.32">15652 12824 0</inkml:trace>
  <inkml:trace contextRef="#ctx0" brushRef="#br0" timeOffset="1992.15">15578 13940 0,'-25'0'47,"0"25"-31</inkml:trace>
  <inkml:trace contextRef="#ctx0" brushRef="#br0" timeOffset="20822.45">24284 10542 0,'25'0'15,"0"0"-15,0 0 16,-1 0 0,1 0 31,0 0-16</inkml:trace>
  <inkml:trace contextRef="#ctx0" brushRef="#br0" timeOffset="21343.94">24532 11261 0,'25'0'47,"25"-24"-32,-26-1-15,26 25 16,-50-25-16,25 25 15,0-25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909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13</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14: Transport Layer</a:t>
            </a:r>
            <a:endParaRPr lang="en-GB" b="0" dirty="0"/>
          </a:p>
        </p:txBody>
      </p:sp>
    </p:spTree>
    <p:extLst>
      <p:ext uri="{BB962C8B-B14F-4D97-AF65-F5344CB8AC3E}">
        <p14:creationId xmlns:p14="http://schemas.microsoft.com/office/powerpoint/2010/main" val="331116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14.2.1 – TCP Features</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910922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14.2.2 – TCP Header</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34395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14.2.3 – TCP Header</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933164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14.2.4 – Applications that use TCP</a:t>
            </a:r>
          </a:p>
          <a:p>
            <a:r>
              <a:rPr lang="en-US" dirty="0"/>
              <a:t>14.2.5 Check your Understanding – TCP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577502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5053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19</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14: Transport Layer</a:t>
            </a:r>
            <a:endParaRPr lang="en-GB" b="0" dirty="0"/>
          </a:p>
        </p:txBody>
      </p:sp>
    </p:spTree>
    <p:extLst>
      <p:ext uri="{BB962C8B-B14F-4D97-AF65-F5344CB8AC3E}">
        <p14:creationId xmlns:p14="http://schemas.microsoft.com/office/powerpoint/2010/main" val="2718325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14.3.1 – UDP Features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50290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14.3.2 – UDP Header</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621935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14.3.3 - UDP Header Fields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486586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14: Transport Layer</a:t>
            </a:r>
            <a:endParaRPr lang="en-GB" b="0" dirty="0"/>
          </a:p>
        </p:txBody>
      </p:sp>
    </p:spTree>
    <p:extLst>
      <p:ext uri="{BB962C8B-B14F-4D97-AF65-F5344CB8AC3E}">
        <p14:creationId xmlns:p14="http://schemas.microsoft.com/office/powerpoint/2010/main" val="2867733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14.3.4 – Applications that use UDP</a:t>
            </a:r>
          </a:p>
          <a:p>
            <a:r>
              <a:rPr lang="en-US" dirty="0"/>
              <a:t>14.3.5 - Check Your Understanding – UDP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777874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50293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14: Transport Layer</a:t>
            </a:r>
            <a:endParaRPr lang="en-GB" b="0" dirty="0"/>
          </a:p>
        </p:txBody>
      </p:sp>
    </p:spTree>
    <p:extLst>
      <p:ext uri="{BB962C8B-B14F-4D97-AF65-F5344CB8AC3E}">
        <p14:creationId xmlns:p14="http://schemas.microsoft.com/office/powerpoint/2010/main" val="1606217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14.4.1 - Multiple Separate Communications</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91484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14.4.2 – Socket Pairs</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540813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14.4.3 - Port Number Groups</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3635712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14.4.3 - Port Number Groups (Cont.)</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189263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14.4.4 - The netstat Command</a:t>
            </a:r>
          </a:p>
          <a:p>
            <a:r>
              <a:rPr lang="en-US" dirty="0"/>
              <a:t>14.4.5 – Check Your Understanding – Port Numbers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36419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141649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14: Transport Layer</a:t>
            </a:r>
            <a:endParaRPr lang="en-GB" b="0" dirty="0"/>
          </a:p>
        </p:txBody>
      </p:sp>
    </p:spTree>
    <p:extLst>
      <p:ext uri="{BB962C8B-B14F-4D97-AF65-F5344CB8AC3E}">
        <p14:creationId xmlns:p14="http://schemas.microsoft.com/office/powerpoint/2010/main" val="69091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a:p>
            <a:r>
              <a:rPr lang="en-US" dirty="0"/>
              <a:t>14.1.1 – Role of the Transport Layer</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2630413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14.5.1 – TCP Server Processes</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121432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14.5.2 – TCP Connection Establishment</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032609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14.5.3 – Session Termination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301297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882267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14.5.4 – Three-way Handshake Establishment</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4294101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14.5.4 – Three-way Handshake Analysis</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2330157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967502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40</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14: Transport Layer</a:t>
            </a:r>
            <a:endParaRPr lang="en-GB" b="0" dirty="0"/>
          </a:p>
        </p:txBody>
      </p:sp>
    </p:spTree>
    <p:extLst>
      <p:ext uri="{BB962C8B-B14F-4D97-AF65-F5344CB8AC3E}">
        <p14:creationId xmlns:p14="http://schemas.microsoft.com/office/powerpoint/2010/main" val="109139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978607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14.6.1 – TCP Reliability – Guaranteed and Ordered Delivery</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4049418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a:p>
            <a:r>
              <a:rPr lang="en-US" dirty="0"/>
              <a:t>14.1.2 – Transport Layer Responsibilities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682521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525610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14.6.3 TCP Reliability – Data Loss and Transmission</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2168900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14.6.3 TCP Reliability – Data Loss and Transmission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1973566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14.6.5 – TCP Flow Control – Window Size and Acknowledgments</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3365272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14.6.6 – TCP Flow Control – Maximum Segment Size (MSS)</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32259432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14.6.7 – TCP Flow Control – Congestion Avoidance</a:t>
            </a:r>
          </a:p>
          <a:p>
            <a:r>
              <a:rPr lang="en-US" dirty="0"/>
              <a:t>14.6.8 – Check you Understanding – Reliability and Flow Control</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618185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2970489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50</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14: Transport Layer</a:t>
            </a:r>
            <a:endParaRPr lang="en-GB" b="0" dirty="0"/>
          </a:p>
        </p:txBody>
      </p:sp>
    </p:spTree>
    <p:extLst>
      <p:ext uri="{BB962C8B-B14F-4D97-AF65-F5344CB8AC3E}">
        <p14:creationId xmlns:p14="http://schemas.microsoft.com/office/powerpoint/2010/main" val="3754842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14.7.1 -  UDP Low Overhead versus Reliability</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622537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14.7.2 – UDP Datagram Reassembly</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3729891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AE65D2-E8A9-4DEA-8D3E-EAE0A86F4E33}"/>
              </a:ext>
            </a:extLst>
          </p:cNvPr>
          <p:cNvSpPr>
            <a:spLocks noGrp="1"/>
          </p:cNvSpPr>
          <p:nvPr>
            <p:ph type="body" idx="1"/>
          </p:nvPr>
        </p:nvSpPr>
        <p:spPr/>
        <p:txBody>
          <a:bodyPr/>
          <a:lstStyle/>
          <a:p>
            <a:r>
              <a:rPr lang="en-US" dirty="0"/>
              <a:t>14 –Transport Layer</a:t>
            </a:r>
          </a:p>
          <a:p>
            <a:r>
              <a:rPr lang="en-US" dirty="0"/>
              <a:t>14.1 - Transportation of Data</a:t>
            </a:r>
          </a:p>
          <a:p>
            <a:r>
              <a:rPr lang="en-US" dirty="0"/>
              <a:t>14.1.3 – Transport Layer Protocols</a:t>
            </a:r>
          </a:p>
        </p:txBody>
      </p:sp>
    </p:spTree>
    <p:extLst>
      <p:ext uri="{BB962C8B-B14F-4D97-AF65-F5344CB8AC3E}">
        <p14:creationId xmlns:p14="http://schemas.microsoft.com/office/powerpoint/2010/main" val="39777570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14.7.3 – UDP Server Processes and Requests</a:t>
            </a:r>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903299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14.7.4 – UDP Client Processes </a:t>
            </a:r>
          </a:p>
          <a:p>
            <a:r>
              <a:rPr lang="en-US" dirty="0"/>
              <a:t>14.7.5 Check Your Understanding – UDP Communication</a:t>
            </a:r>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10678041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1983689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CE0E46-7F05-B940-8356-5580BE265E49}" type="slidenum">
              <a:rPr lang="en-US" smtClean="0"/>
              <a:pPr>
                <a:defRPr/>
              </a:pPr>
              <a:t>56</a:t>
            </a:fld>
            <a:endParaRPr lang="en-US"/>
          </a:p>
        </p:txBody>
      </p:sp>
    </p:spTree>
    <p:extLst>
      <p:ext uri="{BB962C8B-B14F-4D97-AF65-F5344CB8AC3E}">
        <p14:creationId xmlns:p14="http://schemas.microsoft.com/office/powerpoint/2010/main" val="29491923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61</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27BCDD-D2E0-4E2D-928E-1E27B4BF8740}"/>
              </a:ext>
            </a:extLst>
          </p:cNvPr>
          <p:cNvSpPr>
            <a:spLocks noGrp="1"/>
          </p:cNvSpPr>
          <p:nvPr>
            <p:ph type="body" idx="1"/>
          </p:nvPr>
        </p:nvSpPr>
        <p:spPr/>
        <p:txBody>
          <a:bodyPr/>
          <a:lstStyle/>
          <a:p>
            <a:r>
              <a:rPr lang="en-US" dirty="0"/>
              <a:t>14 –Transport Layer</a:t>
            </a:r>
          </a:p>
          <a:p>
            <a:r>
              <a:rPr lang="en-US" dirty="0"/>
              <a:t>14.1 - Transportation of Data</a:t>
            </a:r>
          </a:p>
          <a:p>
            <a:r>
              <a:rPr lang="en-US" dirty="0"/>
              <a:t>14.1.4 – Transmission Control Protocol (TCP)</a:t>
            </a:r>
          </a:p>
        </p:txBody>
      </p:sp>
    </p:spTree>
    <p:extLst>
      <p:ext uri="{BB962C8B-B14F-4D97-AF65-F5344CB8AC3E}">
        <p14:creationId xmlns:p14="http://schemas.microsoft.com/office/powerpoint/2010/main" val="4014846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9878DC3-8B4C-4358-8A3E-EF09D38A27B9}"/>
              </a:ext>
            </a:extLst>
          </p:cNvPr>
          <p:cNvSpPr>
            <a:spLocks noGrp="1"/>
          </p:cNvSpPr>
          <p:nvPr>
            <p:ph type="body" idx="1"/>
          </p:nvPr>
        </p:nvSpPr>
        <p:spPr/>
        <p:txBody>
          <a:bodyPr/>
          <a:lstStyle/>
          <a:p>
            <a:r>
              <a:rPr lang="en-US" dirty="0"/>
              <a:t>14 –Transport Layer</a:t>
            </a:r>
          </a:p>
          <a:p>
            <a:r>
              <a:rPr lang="en-US" dirty="0"/>
              <a:t>14.1 - Transportation of Data</a:t>
            </a:r>
          </a:p>
          <a:p>
            <a:r>
              <a:rPr lang="en-US" dirty="0"/>
              <a:t>14.1.5 – User Datagram Protocol (UDP)</a:t>
            </a:r>
          </a:p>
        </p:txBody>
      </p:sp>
    </p:spTree>
    <p:extLst>
      <p:ext uri="{BB962C8B-B14F-4D97-AF65-F5344CB8AC3E}">
        <p14:creationId xmlns:p14="http://schemas.microsoft.com/office/powerpoint/2010/main" val="31162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B12BD5F-4A37-4D96-A8D8-7F4E79363003}"/>
              </a:ext>
            </a:extLst>
          </p:cNvPr>
          <p:cNvSpPr>
            <a:spLocks noGrp="1"/>
          </p:cNvSpPr>
          <p:nvPr>
            <p:ph type="body" idx="1"/>
          </p:nvPr>
        </p:nvSpPr>
        <p:spPr/>
        <p:txBody>
          <a:bodyPr/>
          <a:lstStyle/>
          <a:p>
            <a:r>
              <a:rPr lang="en-US" dirty="0"/>
              <a:t>14 –Transport Layer</a:t>
            </a:r>
          </a:p>
          <a:p>
            <a:r>
              <a:rPr lang="en-US" dirty="0"/>
              <a:t>14.1 - Transportation of Data</a:t>
            </a:r>
          </a:p>
          <a:p>
            <a:r>
              <a:rPr lang="en-US" dirty="0"/>
              <a:t>14.1.6 – The Right Transport Layer Protocol for the Right Application</a:t>
            </a:r>
          </a:p>
          <a:p>
            <a:r>
              <a:rPr lang="en-US" dirty="0"/>
              <a:t>14.1.7 – Check your Understanding- Transportation of Data</a:t>
            </a:r>
          </a:p>
        </p:txBody>
      </p:sp>
    </p:spTree>
    <p:extLst>
      <p:ext uri="{BB962C8B-B14F-4D97-AF65-F5344CB8AC3E}">
        <p14:creationId xmlns:p14="http://schemas.microsoft.com/office/powerpoint/2010/main" val="2456931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880417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252910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260658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652587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29990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46270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553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947140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001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6897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083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74597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689398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497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3200700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1272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869626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1714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405071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3663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291730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457706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2012146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0893599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39659841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7703270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266576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5943453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2876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1250896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64957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507508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078446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443004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5386421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279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8632720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46030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3271961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8331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endParaRPr lang="en-US"/>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267556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4188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3625526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0516496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2.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4" cstate="email">
            <a:extLst>
              <a:ext uri="{BEBA8EAE-BF5A-486C-A8C5-ECC9F3942E4B}">
                <a14:imgProps xmlns:a14="http://schemas.microsoft.com/office/drawing/2010/main">
                  <a14:imgLayer r:embed="rId45">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6588371"/>
            <a:ext cx="2285194" cy="175433"/>
          </a:xfrm>
          <a:prstGeom prst="rect">
            <a:avLst/>
          </a:prstGeom>
          <a:noFill/>
        </p:spPr>
        <p:txBody>
          <a:bodyPr wrap="square" rtlCol="0">
            <a:spAutoFit/>
          </a:bodyPr>
          <a:lstStyle>
            <a:defPPr>
              <a:defRPr lang="en-US"/>
            </a:defPPr>
            <a:lvl1pPr algn="ctr">
              <a:defRPr sz="600">
                <a:solidFill>
                  <a:schemeClr val="bg2"/>
                </a:solidFill>
                <a:latin typeface="Montserrat" panose="00000500000000000000" pitchFamily="2" charset="0"/>
              </a:defRPr>
            </a:lvl1pPr>
          </a:lstStyle>
          <a:p>
            <a:pPr lvl="0"/>
            <a:r>
              <a:rPr lang="en-US" dirty="0"/>
              <a:t>AICT012-4-2-NWT-Networking Technologies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6572476"/>
            <a:ext cx="2547257" cy="175433"/>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Transport Layer</a:t>
            </a:r>
          </a:p>
        </p:txBody>
      </p:sp>
    </p:spTree>
    <p:extLst>
      <p:ext uri="{BB962C8B-B14F-4D97-AF65-F5344CB8AC3E}">
        <p14:creationId xmlns:p14="http://schemas.microsoft.com/office/powerpoint/2010/main" val="3156365640"/>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 id="2147484138" r:id="rId36"/>
    <p:sldLayoutId id="2147484139" r:id="rId37"/>
    <p:sldLayoutId id="2147484140" r:id="rId38"/>
    <p:sldLayoutId id="2147484141" r:id="rId39"/>
    <p:sldLayoutId id="2147484142" r:id="rId40"/>
    <p:sldLayoutId id="2147484143" r:id="rId41"/>
    <p:sldLayoutId id="2147484144" r:id="rId42"/>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7"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4.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4.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4.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4.xml"/><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4.xml"/><Relationship Id="rId5" Type="http://schemas.openxmlformats.org/officeDocument/2006/relationships/image" Target="../media/image230.png"/><Relationship Id="rId4" Type="http://schemas.openxmlformats.org/officeDocument/2006/relationships/customXml" Target="../ink/ink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4.xml"/><Relationship Id="rId5" Type="http://schemas.openxmlformats.org/officeDocument/2006/relationships/image" Target="../media/image250.png"/><Relationship Id="rId4" Type="http://schemas.openxmlformats.org/officeDocument/2006/relationships/customXml" Target="../ink/ink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4.xml"/><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4.xml"/><Relationship Id="rId5" Type="http://schemas.openxmlformats.org/officeDocument/2006/relationships/image" Target="../media/image28.png"/><Relationship Id="rId4" Type="http://schemas.openxmlformats.org/officeDocument/2006/relationships/customXml" Target="../ink/ink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4.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4.xml"/><Relationship Id="rId1" Type="http://schemas.openxmlformats.org/officeDocument/2006/relationships/tags" Target="../tags/tag7.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54.xml"/><Relationship Id="rId5" Type="http://schemas.openxmlformats.org/officeDocument/2006/relationships/image" Target="../media/image30.png"/><Relationship Id="rId4" Type="http://schemas.openxmlformats.org/officeDocument/2006/relationships/customXml" Target="../ink/ink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4.xml"/><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54.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4.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4.xml"/><Relationship Id="rId1" Type="http://schemas.openxmlformats.org/officeDocument/2006/relationships/tags" Target="../tags/tag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7E312156-9A2C-290E-5B65-A7602666E565}"/>
              </a:ext>
            </a:extLst>
          </p:cNvPr>
          <p:cNvSpPr txBox="1">
            <a:spLocks noChangeArrowheads="1"/>
          </p:cNvSpPr>
          <p:nvPr/>
        </p:nvSpPr>
        <p:spPr bwMode="auto">
          <a:xfrm>
            <a:off x="2808098" y="2075497"/>
            <a:ext cx="633590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r"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1pPr>
            <a:lvl2pPr marL="742950" indent="-285750" algn="ctr" rtl="0" eaLnBrk="0" fontAlgn="base" hangingPunct="0">
              <a:spcBef>
                <a:spcPct val="0"/>
              </a:spcBef>
              <a:spcAft>
                <a:spcPct val="0"/>
              </a:spcAft>
              <a:defRPr sz="2400">
                <a:solidFill>
                  <a:schemeClr val="tx1"/>
                </a:solidFill>
                <a:latin typeface="Arial" charset="0"/>
                <a:ea typeface="ＭＳ Ｐゴシック" charset="0"/>
              </a:defRPr>
            </a:lvl2pPr>
            <a:lvl3pPr marL="1143000" indent="-228600" algn="ctr" rtl="0" eaLnBrk="0" fontAlgn="base" hangingPunct="0">
              <a:spcBef>
                <a:spcPct val="0"/>
              </a:spcBef>
              <a:spcAft>
                <a:spcPct val="0"/>
              </a:spcAft>
              <a:defRPr sz="2400">
                <a:solidFill>
                  <a:schemeClr val="tx1"/>
                </a:solidFill>
                <a:latin typeface="Arial" charset="0"/>
                <a:ea typeface="ＭＳ Ｐゴシック" charset="0"/>
              </a:defRPr>
            </a:lvl3pPr>
            <a:lvl4pPr marL="1600200" indent="-228600" algn="ctr" rtl="0" eaLnBrk="0" fontAlgn="base" hangingPunct="0">
              <a:spcBef>
                <a:spcPct val="0"/>
              </a:spcBef>
              <a:spcAft>
                <a:spcPct val="0"/>
              </a:spcAft>
              <a:defRPr sz="2400">
                <a:solidFill>
                  <a:schemeClr val="tx1"/>
                </a:solidFill>
                <a:latin typeface="Arial" charset="0"/>
                <a:ea typeface="ＭＳ Ｐゴシック" charset="0"/>
              </a:defRPr>
            </a:lvl4pPr>
            <a:lvl5pPr marL="2057400" indent="-228600" algn="ctr" rtl="0" eaLnBrk="0" fontAlgn="base" hangingPunct="0">
              <a:spcBef>
                <a:spcPct val="0"/>
              </a:spcBef>
              <a:spcAft>
                <a:spcPct val="0"/>
              </a:spcAft>
              <a:defRPr sz="2400">
                <a:solidFill>
                  <a:schemeClr val="tx1"/>
                </a:solidFill>
                <a:latin typeface="Arial" charset="0"/>
                <a:ea typeface="ＭＳ Ｐゴシック" charset="0"/>
              </a:defRPr>
            </a:lvl5pPr>
            <a:lvl6pPr marL="2514600" indent="-228600" algn="ctr" rtl="0"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rtl="0"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rtl="0"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rtl="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0000"/>
              </a:lnSpc>
            </a:pPr>
            <a:r>
              <a:rPr lang="en-US" sz="3564" kern="0" dirty="0">
                <a:solidFill>
                  <a:srgbClr val="FFC000"/>
                </a:solidFill>
                <a:latin typeface="+mn-lt"/>
              </a:rPr>
              <a:t>Networking Technologies </a:t>
            </a:r>
          </a:p>
          <a:p>
            <a:pPr eaLnBrk="1" hangingPunct="1">
              <a:lnSpc>
                <a:spcPct val="100000"/>
              </a:lnSpc>
            </a:pPr>
            <a:r>
              <a:rPr lang="en-US" sz="1501" kern="0" dirty="0">
                <a:solidFill>
                  <a:srgbClr val="FFC000"/>
                </a:solidFill>
                <a:latin typeface="+mn-lt"/>
              </a:rPr>
              <a:t>AICT012-4-2 and Version VE3</a:t>
            </a:r>
          </a:p>
        </p:txBody>
      </p:sp>
      <p:sp>
        <p:nvSpPr>
          <p:cNvPr id="5" name="Subtitle 2">
            <a:extLst>
              <a:ext uri="{FF2B5EF4-FFF2-40B4-BE49-F238E27FC236}">
                <a16:creationId xmlns:a16="http://schemas.microsoft.com/office/drawing/2014/main" id="{31124E73-6C37-EA73-3EF3-A037B6B2CC58}"/>
              </a:ext>
            </a:extLst>
          </p:cNvPr>
          <p:cNvSpPr>
            <a:spLocks noGrp="1"/>
          </p:cNvSpPr>
          <p:nvPr>
            <p:ph type="subTitle" idx="1"/>
          </p:nvPr>
        </p:nvSpPr>
        <p:spPr>
          <a:xfrm>
            <a:off x="2601686" y="3676009"/>
            <a:ext cx="6415378" cy="1748137"/>
          </a:xfrm>
        </p:spPr>
        <p:txBody>
          <a:bodyPr/>
          <a:lstStyle/>
          <a:p>
            <a:r>
              <a:rPr lang="en-US" sz="2400" dirty="0">
                <a:latin typeface="+mn-lt"/>
              </a:rPr>
              <a:t>Transport Layer</a:t>
            </a:r>
          </a:p>
          <a:p>
            <a:endParaRPr lang="en-US" dirty="0"/>
          </a:p>
        </p:txBody>
      </p:sp>
    </p:spTree>
    <p:extLst>
      <p:ext uri="{BB962C8B-B14F-4D97-AF65-F5344CB8AC3E}">
        <p14:creationId xmlns:p14="http://schemas.microsoft.com/office/powerpoint/2010/main" val="376891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45771"/>
            <a:ext cx="8345488" cy="731837"/>
          </a:xfrm>
        </p:spPr>
        <p:txBody>
          <a:bodyPr/>
          <a:lstStyle/>
          <a:p>
            <a:r>
              <a:rPr lang="en-US" sz="1800" dirty="0">
                <a:latin typeface="Century Gothic" panose="020B0502020202020204" pitchFamily="34" charset="0"/>
              </a:rPr>
              <a:t>Transportation of Data</a:t>
            </a:r>
            <a:br>
              <a:rPr lang="en-US" sz="1800" dirty="0">
                <a:latin typeface="Century Gothic" panose="020B0502020202020204" pitchFamily="34" charset="0"/>
              </a:rPr>
            </a:br>
            <a:r>
              <a:rPr lang="en-US" sz="2800" dirty="0">
                <a:latin typeface="Century Gothic" panose="020B0502020202020204" pitchFamily="34" charset="0"/>
              </a:rPr>
              <a:t>User Datagram Protocol (UDP)</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11223" y="1426340"/>
            <a:ext cx="3613555" cy="3624219"/>
          </a:xfrm>
        </p:spPr>
        <p:txBody>
          <a:bodyPr/>
          <a:lstStyle/>
          <a:p>
            <a:pPr marL="0" indent="0" algn="just"/>
            <a:r>
              <a:rPr lang="en-US" dirty="0">
                <a:solidFill>
                  <a:srgbClr val="000000"/>
                </a:solidFill>
                <a:latin typeface="Century Gothic" panose="020B0502020202020204" pitchFamily="34" charset="0"/>
              </a:rPr>
              <a:t>UDP provides the </a:t>
            </a:r>
            <a:r>
              <a:rPr lang="en-US" b="1" dirty="0">
                <a:solidFill>
                  <a:srgbClr val="000000"/>
                </a:solidFill>
                <a:latin typeface="Century Gothic" panose="020B0502020202020204" pitchFamily="34" charset="0"/>
              </a:rPr>
              <a:t>basic functions for delivering datagrams between the appropriate applications, with very little overhead and data checking.</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UDP is a </a:t>
            </a:r>
            <a:r>
              <a:rPr lang="en-US" b="1" dirty="0">
                <a:solidFill>
                  <a:srgbClr val="000000"/>
                </a:solidFill>
                <a:latin typeface="Century Gothic" panose="020B0502020202020204" pitchFamily="34" charset="0"/>
              </a:rPr>
              <a:t>connectionless</a:t>
            </a:r>
            <a:r>
              <a:rPr lang="en-US" dirty="0">
                <a:solidFill>
                  <a:srgbClr val="000000"/>
                </a:solidFill>
                <a:latin typeface="Century Gothic" panose="020B0502020202020204" pitchFamily="34" charset="0"/>
              </a:rPr>
              <a:t> protocol. </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UDP is known as a </a:t>
            </a:r>
            <a:r>
              <a:rPr lang="en-US" b="1" dirty="0">
                <a:solidFill>
                  <a:srgbClr val="000000"/>
                </a:solidFill>
                <a:latin typeface="Century Gothic" panose="020B0502020202020204" pitchFamily="34" charset="0"/>
              </a:rPr>
              <a:t>best-effort delivery protocol </a:t>
            </a:r>
            <a:r>
              <a:rPr lang="en-US" dirty="0">
                <a:solidFill>
                  <a:srgbClr val="000000"/>
                </a:solidFill>
                <a:latin typeface="Century Gothic" panose="020B0502020202020204" pitchFamily="34" charset="0"/>
              </a:rPr>
              <a:t>because there is </a:t>
            </a:r>
            <a:r>
              <a:rPr lang="en-US" b="1" dirty="0">
                <a:solidFill>
                  <a:srgbClr val="000000"/>
                </a:solidFill>
                <a:latin typeface="Century Gothic" panose="020B0502020202020204" pitchFamily="34" charset="0"/>
              </a:rPr>
              <a:t>no acknowledgment </a:t>
            </a:r>
            <a:r>
              <a:rPr lang="en-US" dirty="0">
                <a:solidFill>
                  <a:srgbClr val="000000"/>
                </a:solidFill>
                <a:latin typeface="Century Gothic" panose="020B0502020202020204" pitchFamily="34" charset="0"/>
              </a:rPr>
              <a:t>that the data is received at the destination.</a:t>
            </a: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p:txBody>
      </p:sp>
      <p:pic>
        <p:nvPicPr>
          <p:cNvPr id="7" name="Picture 6">
            <a:extLst>
              <a:ext uri="{FF2B5EF4-FFF2-40B4-BE49-F238E27FC236}">
                <a16:creationId xmlns:a16="http://schemas.microsoft.com/office/drawing/2014/main" id="{E6B47C15-00CA-4C66-871E-E0FBCA84BEA5}"/>
              </a:ext>
            </a:extLst>
          </p:cNvPr>
          <p:cNvPicPr>
            <a:picLocks noChangeAspect="1"/>
          </p:cNvPicPr>
          <p:nvPr/>
        </p:nvPicPr>
        <p:blipFill>
          <a:blip r:embed="rId3"/>
          <a:stretch>
            <a:fillRect/>
          </a:stretch>
        </p:blipFill>
        <p:spPr>
          <a:xfrm>
            <a:off x="3824778" y="1426340"/>
            <a:ext cx="5220507" cy="3239676"/>
          </a:xfrm>
          <a:prstGeom prst="rect">
            <a:avLst/>
          </a:prstGeom>
        </p:spPr>
      </p:pic>
    </p:spTree>
    <p:extLst>
      <p:ext uri="{BB962C8B-B14F-4D97-AF65-F5344CB8AC3E}">
        <p14:creationId xmlns:p14="http://schemas.microsoft.com/office/powerpoint/2010/main" val="401331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0566" y="735331"/>
            <a:ext cx="8345488" cy="731837"/>
          </a:xfrm>
        </p:spPr>
        <p:txBody>
          <a:bodyPr/>
          <a:lstStyle/>
          <a:p>
            <a:r>
              <a:rPr lang="en-US" sz="1800" dirty="0">
                <a:latin typeface="Century Gothic" panose="020B0502020202020204" pitchFamily="34" charset="0"/>
              </a:rPr>
              <a:t>Transportation of Data</a:t>
            </a:r>
            <a:br>
              <a:rPr lang="en-US" sz="1800" dirty="0">
                <a:latin typeface="Century Gothic" panose="020B0502020202020204" pitchFamily="34" charset="0"/>
              </a:rPr>
            </a:br>
            <a:r>
              <a:rPr lang="en-US" sz="2800" dirty="0">
                <a:latin typeface="Century Gothic" panose="020B0502020202020204" pitchFamily="34" charset="0"/>
              </a:rPr>
              <a:t>The Right Transport Layer Protocol for the Right Application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70829" y="1682784"/>
            <a:ext cx="2770491" cy="3624219"/>
          </a:xfrm>
        </p:spPr>
        <p:txBody>
          <a:bodyPr/>
          <a:lstStyle/>
          <a:p>
            <a:pPr marL="0" indent="0" algn="just"/>
            <a:r>
              <a:rPr lang="en-US" dirty="0">
                <a:solidFill>
                  <a:srgbClr val="000000"/>
                </a:solidFill>
                <a:latin typeface="Century Gothic" panose="020B0502020202020204" pitchFamily="34" charset="0"/>
              </a:rPr>
              <a:t>UDP is also used by </a:t>
            </a:r>
            <a:r>
              <a:rPr lang="en-US" b="1" dirty="0">
                <a:solidFill>
                  <a:srgbClr val="000000"/>
                </a:solidFill>
                <a:latin typeface="Century Gothic" panose="020B0502020202020204" pitchFamily="34" charset="0"/>
              </a:rPr>
              <a:t>request-and-reply applications </a:t>
            </a:r>
            <a:r>
              <a:rPr lang="en-US" dirty="0">
                <a:solidFill>
                  <a:srgbClr val="000000"/>
                </a:solidFill>
                <a:latin typeface="Century Gothic" panose="020B0502020202020204" pitchFamily="34" charset="0"/>
              </a:rPr>
              <a:t>where the data is minimal, and retransmission can be done quickly.</a:t>
            </a:r>
          </a:p>
          <a:p>
            <a:pPr marL="0" indent="0" algn="just"/>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If it is important that all the data arrives and that it can be processed in its proper sequence, TCP is used as the transport protocol.</a:t>
            </a:r>
          </a:p>
        </p:txBody>
      </p:sp>
      <p:pic>
        <p:nvPicPr>
          <p:cNvPr id="2" name="Picture 1">
            <a:extLst>
              <a:ext uri="{FF2B5EF4-FFF2-40B4-BE49-F238E27FC236}">
                <a16:creationId xmlns:a16="http://schemas.microsoft.com/office/drawing/2014/main" id="{C48877C7-3178-43FC-AA38-A2383A42DEA3}"/>
              </a:ext>
            </a:extLst>
          </p:cNvPr>
          <p:cNvPicPr>
            <a:picLocks noChangeAspect="1"/>
          </p:cNvPicPr>
          <p:nvPr/>
        </p:nvPicPr>
        <p:blipFill>
          <a:blip r:embed="rId3"/>
          <a:stretch>
            <a:fillRect/>
          </a:stretch>
        </p:blipFill>
        <p:spPr>
          <a:xfrm>
            <a:off x="2927911" y="1682784"/>
            <a:ext cx="6139889" cy="4778976"/>
          </a:xfrm>
          <a:prstGeom prst="rect">
            <a:avLst/>
          </a:prstGeom>
        </p:spPr>
      </p:pic>
    </p:spTree>
    <p:extLst>
      <p:ext uri="{BB962C8B-B14F-4D97-AF65-F5344CB8AC3E}">
        <p14:creationId xmlns:p14="http://schemas.microsoft.com/office/powerpoint/2010/main" val="205350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10.1 Transportation of Data</a:t>
            </a:r>
            <a:endParaRPr lang="en-US" altLang="en-US" dirty="0"/>
          </a:p>
        </p:txBody>
      </p:sp>
    </p:spTree>
    <p:custDataLst>
      <p:tags r:id="rId1"/>
    </p:custDataLst>
    <p:extLst>
      <p:ext uri="{BB962C8B-B14F-4D97-AF65-F5344CB8AC3E}">
        <p14:creationId xmlns:p14="http://schemas.microsoft.com/office/powerpoint/2010/main" val="49432378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10.2 TCP Overview</a:t>
            </a:r>
            <a:endParaRPr lang="en-US" sz="2400" dirty="0">
              <a:solidFill>
                <a:srgbClr val="00B0F0"/>
              </a:solidFill>
            </a:endParaRPr>
          </a:p>
        </p:txBody>
      </p:sp>
    </p:spTree>
    <p:extLst>
      <p:ext uri="{BB962C8B-B14F-4D97-AF65-F5344CB8AC3E}">
        <p14:creationId xmlns:p14="http://schemas.microsoft.com/office/powerpoint/2010/main" val="234977376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AEF176-ED67-4FA3-B6ED-B4BCB95F4EE3}"/>
              </a:ext>
            </a:extLst>
          </p:cNvPr>
          <p:cNvSpPr>
            <a:spLocks noGrp="1"/>
          </p:cNvSpPr>
          <p:nvPr>
            <p:ph idx="1"/>
          </p:nvPr>
        </p:nvSpPr>
        <p:spPr>
          <a:xfrm>
            <a:off x="193868" y="1356622"/>
            <a:ext cx="8733677" cy="4926405"/>
          </a:xfrm>
        </p:spPr>
        <p:txBody>
          <a:bodyPr/>
          <a:lstStyle/>
          <a:p>
            <a:pPr algn="just"/>
            <a:r>
              <a:rPr lang="en-US" sz="2000" b="1" dirty="0">
                <a:latin typeface="Century Gothic" panose="020B0502020202020204" pitchFamily="34" charset="0"/>
              </a:rPr>
              <a:t>Establishes a Session </a:t>
            </a:r>
            <a:r>
              <a:rPr lang="en-US" sz="2000" dirty="0">
                <a:latin typeface="Century Gothic" panose="020B0502020202020204" pitchFamily="34" charset="0"/>
              </a:rPr>
              <a:t>- TCP is a connection-oriented protocol that negotiates and establishes a permanent connection (or session) between source and destination devices prior to forwarding any traffic.</a:t>
            </a:r>
          </a:p>
          <a:p>
            <a:pPr algn="just"/>
            <a:r>
              <a:rPr lang="en-US" sz="2000" b="1" dirty="0">
                <a:latin typeface="Century Gothic" panose="020B0502020202020204" pitchFamily="34" charset="0"/>
              </a:rPr>
              <a:t>Ensures Reliable Delivery </a:t>
            </a:r>
            <a:r>
              <a:rPr lang="en-US" sz="2000" dirty="0">
                <a:latin typeface="Century Gothic" panose="020B0502020202020204" pitchFamily="34" charset="0"/>
              </a:rPr>
              <a:t>- For many reasons, it is possible for a segment to become corrupted or lost completely, as it is transmitted over the network. TCP ensures that each segment that is sent by the source arrives at the destination.</a:t>
            </a:r>
          </a:p>
          <a:p>
            <a:pPr algn="just"/>
            <a:r>
              <a:rPr lang="en-US" sz="2000" b="1" dirty="0">
                <a:latin typeface="Century Gothic" panose="020B0502020202020204" pitchFamily="34" charset="0"/>
              </a:rPr>
              <a:t>Provides Same-Order Delivery </a:t>
            </a:r>
            <a:r>
              <a:rPr lang="en-US" sz="2000" dirty="0">
                <a:latin typeface="Century Gothic" panose="020B0502020202020204" pitchFamily="34" charset="0"/>
              </a:rPr>
              <a:t>- Because networks may provide multiple routes that can have different transmission rates, data can arrive in the wrong order. </a:t>
            </a:r>
          </a:p>
          <a:p>
            <a:pPr algn="just"/>
            <a:r>
              <a:rPr lang="en-US" sz="2000" b="1" dirty="0">
                <a:latin typeface="Century Gothic" panose="020B0502020202020204" pitchFamily="34" charset="0"/>
              </a:rPr>
              <a:t>Supports Flow Control </a:t>
            </a:r>
            <a:r>
              <a:rPr lang="en-US" sz="2000" dirty="0">
                <a:latin typeface="Century Gothic" panose="020B0502020202020204" pitchFamily="34" charset="0"/>
              </a:rPr>
              <a:t>- Network hosts have limited resources (i.e., memory and processing power). When TCP is aware that these resources are overtaxed, it can request that the sending application reduce the rate of data flow.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2000" dirty="0">
                <a:latin typeface="Century Gothic" panose="020B0502020202020204" pitchFamily="34" charset="0"/>
              </a:rPr>
              <a:t>TCP Overview</a:t>
            </a:r>
            <a:br>
              <a:rPr lang="en-US" sz="2000" dirty="0">
                <a:latin typeface="Century Gothic" panose="020B0502020202020204" pitchFamily="34" charset="0"/>
              </a:rPr>
            </a:br>
            <a:r>
              <a:rPr lang="en-US" dirty="0">
                <a:latin typeface="Century Gothic" panose="020B0502020202020204" pitchFamily="34" charset="0"/>
              </a:rPr>
              <a:t>TCP Features</a:t>
            </a:r>
          </a:p>
        </p:txBody>
      </p:sp>
    </p:spTree>
    <p:extLst>
      <p:ext uri="{BB962C8B-B14F-4D97-AF65-F5344CB8AC3E}">
        <p14:creationId xmlns:p14="http://schemas.microsoft.com/office/powerpoint/2010/main" val="3126009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77226"/>
            <a:ext cx="8345488" cy="731837"/>
          </a:xfrm>
        </p:spPr>
        <p:txBody>
          <a:bodyPr/>
          <a:lstStyle/>
          <a:p>
            <a:r>
              <a:rPr lang="en-US" sz="2000" dirty="0">
                <a:latin typeface="Century Gothic" panose="020B0502020202020204" pitchFamily="34" charset="0"/>
              </a:rPr>
              <a:t>TCP Overview</a:t>
            </a:r>
            <a:br>
              <a:rPr lang="en-US" sz="4000" dirty="0">
                <a:latin typeface="Century Gothic" panose="020B0502020202020204" pitchFamily="34" charset="0"/>
              </a:rPr>
            </a:br>
            <a:r>
              <a:rPr lang="en-US" dirty="0">
                <a:latin typeface="Century Gothic" panose="020B0502020202020204" pitchFamily="34" charset="0"/>
              </a:rPr>
              <a:t>TCP  Header</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124142" y="5105399"/>
            <a:ext cx="8704631" cy="1508761"/>
          </a:xfrm>
        </p:spPr>
        <p:txBody>
          <a:bodyPr/>
          <a:lstStyle/>
          <a:p>
            <a:pPr marL="0" indent="0" algn="just"/>
            <a:r>
              <a:rPr lang="en-US" sz="1800" dirty="0">
                <a:solidFill>
                  <a:srgbClr val="000000"/>
                </a:solidFill>
                <a:latin typeface="Century Gothic" panose="020B0502020202020204" pitchFamily="34" charset="0"/>
              </a:rPr>
              <a:t>TCP is a </a:t>
            </a:r>
            <a:r>
              <a:rPr lang="en-US" sz="1800" b="1" dirty="0">
                <a:solidFill>
                  <a:srgbClr val="000000"/>
                </a:solidFill>
                <a:latin typeface="Century Gothic" panose="020B0502020202020204" pitchFamily="34" charset="0"/>
              </a:rPr>
              <a:t>stateful protocol </a:t>
            </a:r>
            <a:r>
              <a:rPr lang="en-US" sz="1800" dirty="0">
                <a:solidFill>
                  <a:srgbClr val="000000"/>
                </a:solidFill>
                <a:latin typeface="Century Gothic" panose="020B0502020202020204" pitchFamily="34" charset="0"/>
              </a:rPr>
              <a:t>which means it </a:t>
            </a:r>
            <a:r>
              <a:rPr lang="en-US" sz="1800" b="1" dirty="0">
                <a:solidFill>
                  <a:srgbClr val="000000"/>
                </a:solidFill>
                <a:latin typeface="Century Gothic" panose="020B0502020202020204" pitchFamily="34" charset="0"/>
              </a:rPr>
              <a:t>keeps track </a:t>
            </a:r>
            <a:r>
              <a:rPr lang="en-US" sz="1800" dirty="0">
                <a:solidFill>
                  <a:srgbClr val="000000"/>
                </a:solidFill>
                <a:latin typeface="Century Gothic" panose="020B0502020202020204" pitchFamily="34" charset="0"/>
              </a:rPr>
              <a:t>of the state of the communication session.</a:t>
            </a:r>
          </a:p>
          <a:p>
            <a:pPr marL="0" indent="0" algn="just"/>
            <a:endParaRPr lang="en-US" sz="1800" dirty="0">
              <a:solidFill>
                <a:srgbClr val="000000"/>
              </a:solidFill>
              <a:latin typeface="Century Gothic" panose="020B0502020202020204" pitchFamily="34" charset="0"/>
            </a:endParaRPr>
          </a:p>
          <a:p>
            <a:pPr marL="0" indent="0" algn="just"/>
            <a:r>
              <a:rPr lang="en-US" sz="1800" dirty="0">
                <a:solidFill>
                  <a:srgbClr val="000000"/>
                </a:solidFill>
                <a:latin typeface="Century Gothic" panose="020B0502020202020204" pitchFamily="34" charset="0"/>
              </a:rPr>
              <a:t>TCP records which information it has sent, and which information has been acknowledged.</a:t>
            </a:r>
          </a:p>
        </p:txBody>
      </p:sp>
      <p:pic>
        <p:nvPicPr>
          <p:cNvPr id="2" name="Picture 1">
            <a:extLst>
              <a:ext uri="{FF2B5EF4-FFF2-40B4-BE49-F238E27FC236}">
                <a16:creationId xmlns:a16="http://schemas.microsoft.com/office/drawing/2014/main" id="{C9ACDF39-5712-4BF3-B35B-6D3163C3B11D}"/>
              </a:ext>
            </a:extLst>
          </p:cNvPr>
          <p:cNvPicPr>
            <a:picLocks noChangeAspect="1"/>
          </p:cNvPicPr>
          <p:nvPr/>
        </p:nvPicPr>
        <p:blipFill rotWithShape="1">
          <a:blip r:embed="rId3"/>
          <a:srcRect l="2108" t="12970" r="8342" b="10102"/>
          <a:stretch/>
        </p:blipFill>
        <p:spPr>
          <a:xfrm>
            <a:off x="2536501" y="1203960"/>
            <a:ext cx="6444671" cy="3901439"/>
          </a:xfrm>
          <a:prstGeom prst="rect">
            <a:avLst/>
          </a:prstGeom>
        </p:spPr>
      </p:pic>
    </p:spTree>
    <p:extLst>
      <p:ext uri="{BB962C8B-B14F-4D97-AF65-F5344CB8AC3E}">
        <p14:creationId xmlns:p14="http://schemas.microsoft.com/office/powerpoint/2010/main" val="156389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21920" y="430531"/>
            <a:ext cx="8345488" cy="731837"/>
          </a:xfrm>
        </p:spPr>
        <p:txBody>
          <a:bodyPr/>
          <a:lstStyle/>
          <a:p>
            <a:r>
              <a:rPr lang="en-US" sz="2000" dirty="0">
                <a:latin typeface="Century Gothic" panose="020B0502020202020204" pitchFamily="34" charset="0"/>
              </a:rPr>
              <a:t>TCP Overview</a:t>
            </a:r>
            <a:br>
              <a:rPr lang="en-US" sz="4000" dirty="0">
                <a:latin typeface="Century Gothic" panose="020B0502020202020204" pitchFamily="34" charset="0"/>
              </a:rPr>
            </a:br>
            <a:r>
              <a:rPr lang="en-US" dirty="0">
                <a:latin typeface="Century Gothic" panose="020B0502020202020204" pitchFamily="34" charset="0"/>
              </a:rPr>
              <a:t>TCP Header Fields</a:t>
            </a:r>
          </a:p>
        </p:txBody>
      </p:sp>
      <p:graphicFrame>
        <p:nvGraphicFramePr>
          <p:cNvPr id="6" name="Content Placeholder 5">
            <a:extLst>
              <a:ext uri="{FF2B5EF4-FFF2-40B4-BE49-F238E27FC236}">
                <a16:creationId xmlns:a16="http://schemas.microsoft.com/office/drawing/2014/main" id="{88B7DED4-161D-2E4C-8213-152A201EC6B4}"/>
              </a:ext>
            </a:extLst>
          </p:cNvPr>
          <p:cNvGraphicFramePr>
            <a:graphicFrameLocks noGrp="1"/>
          </p:cNvGraphicFramePr>
          <p:nvPr>
            <p:ph idx="1"/>
            <p:extLst>
              <p:ext uri="{D42A27DB-BD31-4B8C-83A1-F6EECF244321}">
                <p14:modId xmlns:p14="http://schemas.microsoft.com/office/powerpoint/2010/main" val="3576716260"/>
              </p:ext>
            </p:extLst>
          </p:nvPr>
        </p:nvGraphicFramePr>
        <p:xfrm>
          <a:off x="356870" y="1162368"/>
          <a:ext cx="8467089" cy="5436870"/>
        </p:xfrm>
        <a:graphic>
          <a:graphicData uri="http://schemas.openxmlformats.org/drawingml/2006/table">
            <a:tbl>
              <a:tblPr firstRow="1" bandRow="1">
                <a:tableStyleId>{5C22544A-7EE6-4342-B048-85BDC9FD1C3A}</a:tableStyleId>
              </a:tblPr>
              <a:tblGrid>
                <a:gridCol w="2105494">
                  <a:extLst>
                    <a:ext uri="{9D8B030D-6E8A-4147-A177-3AD203B41FA5}">
                      <a16:colId xmlns:a16="http://schemas.microsoft.com/office/drawing/2014/main" val="2603652252"/>
                    </a:ext>
                  </a:extLst>
                </a:gridCol>
                <a:gridCol w="6361595">
                  <a:extLst>
                    <a:ext uri="{9D8B030D-6E8A-4147-A177-3AD203B41FA5}">
                      <a16:colId xmlns:a16="http://schemas.microsoft.com/office/drawing/2014/main" val="1473811734"/>
                    </a:ext>
                  </a:extLst>
                </a:gridCol>
              </a:tblGrid>
              <a:tr h="279184">
                <a:tc>
                  <a:txBody>
                    <a:bodyPr/>
                    <a:lstStyle/>
                    <a:p>
                      <a:pPr algn="l" fontAlgn="ctr"/>
                      <a:r>
                        <a:rPr lang="en-US" sz="1600" b="1" dirty="0">
                          <a:effectLst/>
                          <a:latin typeface="Century Gothic" panose="020B0502020202020204" pitchFamily="34" charset="0"/>
                        </a:rPr>
                        <a:t>TCP Header Field</a:t>
                      </a:r>
                      <a:endParaRPr lang="en-US" sz="1600" dirty="0">
                        <a:effectLst/>
                        <a:latin typeface="Century Gothic" panose="020B0502020202020204" pitchFamily="34" charset="0"/>
                      </a:endParaRPr>
                    </a:p>
                  </a:txBody>
                  <a:tcPr marL="47625" marR="47625" marT="47625" marB="47625" anchor="ctr"/>
                </a:tc>
                <a:tc>
                  <a:txBody>
                    <a:bodyPr/>
                    <a:lstStyle/>
                    <a:p>
                      <a:pPr algn="l" fontAlgn="ctr"/>
                      <a:r>
                        <a:rPr lang="en-US" sz="1600" b="1" dirty="0">
                          <a:effectLst/>
                          <a:latin typeface="Century Gothic" panose="020B0502020202020204" pitchFamily="34" charset="0"/>
                        </a:rPr>
                        <a:t>Description</a:t>
                      </a:r>
                      <a:endParaRPr lang="en-US" sz="160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2256964134"/>
                  </a:ext>
                </a:extLst>
              </a:tr>
              <a:tr h="279184">
                <a:tc>
                  <a:txBody>
                    <a:bodyPr/>
                    <a:lstStyle/>
                    <a:p>
                      <a:pPr fontAlgn="ctr"/>
                      <a:r>
                        <a:rPr lang="en-US" sz="1600" b="1" dirty="0">
                          <a:effectLst/>
                          <a:latin typeface="Century Gothic" panose="020B0502020202020204" pitchFamily="34" charset="0"/>
                        </a:rPr>
                        <a:t>Source Port</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A 16-bit field used to identify the source application by port number.</a:t>
                      </a:r>
                    </a:p>
                  </a:txBody>
                  <a:tcPr marL="47625" marR="47625" marT="47625" marB="47625" anchor="ctr"/>
                </a:tc>
                <a:extLst>
                  <a:ext uri="{0D108BD9-81ED-4DB2-BD59-A6C34878D82A}">
                    <a16:rowId xmlns:a16="http://schemas.microsoft.com/office/drawing/2014/main" val="2864511980"/>
                  </a:ext>
                </a:extLst>
              </a:tr>
              <a:tr h="279184">
                <a:tc>
                  <a:txBody>
                    <a:bodyPr/>
                    <a:lstStyle/>
                    <a:p>
                      <a:pPr fontAlgn="ctr"/>
                      <a:r>
                        <a:rPr lang="en-US" sz="1600" b="1" dirty="0">
                          <a:effectLst/>
                          <a:latin typeface="Century Gothic" panose="020B0502020202020204" pitchFamily="34" charset="0"/>
                        </a:rPr>
                        <a:t>Destination Port</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A 16-bit field used to identify the destination application by port number.</a:t>
                      </a:r>
                    </a:p>
                  </a:txBody>
                  <a:tcPr marL="47625" marR="47625" marT="47625" marB="47625" anchor="ctr"/>
                </a:tc>
                <a:extLst>
                  <a:ext uri="{0D108BD9-81ED-4DB2-BD59-A6C34878D82A}">
                    <a16:rowId xmlns:a16="http://schemas.microsoft.com/office/drawing/2014/main" val="827016096"/>
                  </a:ext>
                </a:extLst>
              </a:tr>
              <a:tr h="279184">
                <a:tc>
                  <a:txBody>
                    <a:bodyPr/>
                    <a:lstStyle/>
                    <a:p>
                      <a:pPr fontAlgn="ctr"/>
                      <a:r>
                        <a:rPr lang="en-US" sz="1600" b="1" dirty="0">
                          <a:effectLst/>
                          <a:latin typeface="Century Gothic" panose="020B0502020202020204" pitchFamily="34" charset="0"/>
                        </a:rPr>
                        <a:t>Sequence Number</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A 32-bit field used for data reassembly purposes.</a:t>
                      </a:r>
                    </a:p>
                  </a:txBody>
                  <a:tcPr marL="47625" marR="47625" marT="47625" marB="47625" anchor="ctr"/>
                </a:tc>
                <a:extLst>
                  <a:ext uri="{0D108BD9-81ED-4DB2-BD59-A6C34878D82A}">
                    <a16:rowId xmlns:a16="http://schemas.microsoft.com/office/drawing/2014/main" val="384279451"/>
                  </a:ext>
                </a:extLst>
              </a:tr>
              <a:tr h="347068">
                <a:tc>
                  <a:txBody>
                    <a:bodyPr/>
                    <a:lstStyle/>
                    <a:p>
                      <a:pPr fontAlgn="ctr"/>
                      <a:r>
                        <a:rPr lang="en-US" sz="1600" b="1" dirty="0">
                          <a:effectLst/>
                          <a:latin typeface="Century Gothic" panose="020B0502020202020204" pitchFamily="34" charset="0"/>
                        </a:rPr>
                        <a:t>Acknowledgment Number</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A 32-bit field used to indicate that data has been received and the next byte expected from the source.</a:t>
                      </a:r>
                    </a:p>
                  </a:txBody>
                  <a:tcPr marL="47625" marR="47625" marT="47625" marB="47625" anchor="ctr"/>
                </a:tc>
                <a:extLst>
                  <a:ext uri="{0D108BD9-81ED-4DB2-BD59-A6C34878D82A}">
                    <a16:rowId xmlns:a16="http://schemas.microsoft.com/office/drawing/2014/main" val="3864515935"/>
                  </a:ext>
                </a:extLst>
              </a:tr>
              <a:tr h="347068">
                <a:tc>
                  <a:txBody>
                    <a:bodyPr/>
                    <a:lstStyle/>
                    <a:p>
                      <a:pPr fontAlgn="ctr"/>
                      <a:r>
                        <a:rPr lang="en-US" sz="1600" b="1" dirty="0">
                          <a:effectLst/>
                          <a:latin typeface="Century Gothic" panose="020B0502020202020204" pitchFamily="34" charset="0"/>
                        </a:rPr>
                        <a:t>Header Length</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A 4-bit field known as ʺdata offsetʺ that indicates the length of the TCP segment header.</a:t>
                      </a:r>
                    </a:p>
                  </a:txBody>
                  <a:tcPr marL="47625" marR="47625" marT="47625" marB="47625" anchor="ctr"/>
                </a:tc>
                <a:extLst>
                  <a:ext uri="{0D108BD9-81ED-4DB2-BD59-A6C34878D82A}">
                    <a16:rowId xmlns:a16="http://schemas.microsoft.com/office/drawing/2014/main" val="2643635522"/>
                  </a:ext>
                </a:extLst>
              </a:tr>
              <a:tr h="279184">
                <a:tc>
                  <a:txBody>
                    <a:bodyPr/>
                    <a:lstStyle/>
                    <a:p>
                      <a:pPr fontAlgn="ctr"/>
                      <a:r>
                        <a:rPr lang="en-US" sz="1600" b="1" dirty="0">
                          <a:effectLst/>
                          <a:latin typeface="Century Gothic" panose="020B0502020202020204" pitchFamily="34" charset="0"/>
                        </a:rPr>
                        <a:t>Reserved</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A 6-bit field that is reserved for future use.</a:t>
                      </a:r>
                    </a:p>
                  </a:txBody>
                  <a:tcPr marL="47625" marR="47625" marT="47625" marB="47625" anchor="ctr"/>
                </a:tc>
                <a:extLst>
                  <a:ext uri="{0D108BD9-81ED-4DB2-BD59-A6C34878D82A}">
                    <a16:rowId xmlns:a16="http://schemas.microsoft.com/office/drawing/2014/main" val="362120262"/>
                  </a:ext>
                </a:extLst>
              </a:tr>
              <a:tr h="347068">
                <a:tc>
                  <a:txBody>
                    <a:bodyPr/>
                    <a:lstStyle/>
                    <a:p>
                      <a:pPr fontAlgn="ctr"/>
                      <a:r>
                        <a:rPr lang="en-US" sz="1600" b="1" dirty="0">
                          <a:effectLst/>
                          <a:latin typeface="Century Gothic" panose="020B0502020202020204" pitchFamily="34" charset="0"/>
                        </a:rPr>
                        <a:t>Control bits</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A 6-bit field used that includes bit codes, or flags, which indicate the purpose and function of the TCP segment.</a:t>
                      </a:r>
                    </a:p>
                  </a:txBody>
                  <a:tcPr marL="47625" marR="47625" marT="47625" marB="47625" anchor="ctr"/>
                </a:tc>
                <a:extLst>
                  <a:ext uri="{0D108BD9-81ED-4DB2-BD59-A6C34878D82A}">
                    <a16:rowId xmlns:a16="http://schemas.microsoft.com/office/drawing/2014/main" val="2436611112"/>
                  </a:ext>
                </a:extLst>
              </a:tr>
              <a:tr h="279184">
                <a:tc>
                  <a:txBody>
                    <a:bodyPr/>
                    <a:lstStyle/>
                    <a:p>
                      <a:pPr fontAlgn="ctr"/>
                      <a:r>
                        <a:rPr lang="en-US" sz="1600" b="1" dirty="0">
                          <a:effectLst/>
                          <a:latin typeface="Century Gothic" panose="020B0502020202020204" pitchFamily="34" charset="0"/>
                        </a:rPr>
                        <a:t>Window size</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A 16-bit field used to indicate the number of bytes that can be accepted at one time.</a:t>
                      </a:r>
                    </a:p>
                  </a:txBody>
                  <a:tcPr marL="47625" marR="47625" marT="47625" marB="47625" anchor="ctr"/>
                </a:tc>
                <a:extLst>
                  <a:ext uri="{0D108BD9-81ED-4DB2-BD59-A6C34878D82A}">
                    <a16:rowId xmlns:a16="http://schemas.microsoft.com/office/drawing/2014/main" val="3574228208"/>
                  </a:ext>
                </a:extLst>
              </a:tr>
              <a:tr h="279184">
                <a:tc>
                  <a:txBody>
                    <a:bodyPr/>
                    <a:lstStyle/>
                    <a:p>
                      <a:pPr fontAlgn="ctr"/>
                      <a:r>
                        <a:rPr lang="en-US" sz="1600" b="1" dirty="0">
                          <a:effectLst/>
                          <a:latin typeface="Century Gothic" panose="020B0502020202020204" pitchFamily="34" charset="0"/>
                        </a:rPr>
                        <a:t>Checksum</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A 16-bit field used for error checking of the segment header and data.</a:t>
                      </a:r>
                    </a:p>
                  </a:txBody>
                  <a:tcPr marL="47625" marR="47625" marT="47625" marB="47625" anchor="ctr"/>
                </a:tc>
                <a:extLst>
                  <a:ext uri="{0D108BD9-81ED-4DB2-BD59-A6C34878D82A}">
                    <a16:rowId xmlns:a16="http://schemas.microsoft.com/office/drawing/2014/main" val="1171558268"/>
                  </a:ext>
                </a:extLst>
              </a:tr>
              <a:tr h="279184">
                <a:tc>
                  <a:txBody>
                    <a:bodyPr/>
                    <a:lstStyle/>
                    <a:p>
                      <a:pPr fontAlgn="ctr"/>
                      <a:r>
                        <a:rPr lang="en-US" sz="1600" b="1" dirty="0">
                          <a:effectLst/>
                          <a:latin typeface="Century Gothic" panose="020B0502020202020204" pitchFamily="34" charset="0"/>
                        </a:rPr>
                        <a:t>Urgent</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A 16-bit field used to indicate if the contained data is urgent.</a:t>
                      </a:r>
                    </a:p>
                  </a:txBody>
                  <a:tcPr marL="47625" marR="47625" marT="47625" marB="47625" anchor="ctr"/>
                </a:tc>
                <a:extLst>
                  <a:ext uri="{0D108BD9-81ED-4DB2-BD59-A6C34878D82A}">
                    <a16:rowId xmlns:a16="http://schemas.microsoft.com/office/drawing/2014/main" val="3419997136"/>
                  </a:ext>
                </a:extLst>
              </a:tr>
            </a:tbl>
          </a:graphicData>
        </a:graphic>
      </p:graphicFrame>
    </p:spTree>
    <p:extLst>
      <p:ext uri="{BB962C8B-B14F-4D97-AF65-F5344CB8AC3E}">
        <p14:creationId xmlns:p14="http://schemas.microsoft.com/office/powerpoint/2010/main" val="309098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800" dirty="0">
                <a:latin typeface="Century Gothic" panose="020B0502020202020204" pitchFamily="34" charset="0"/>
              </a:rPr>
              <a:t>TCP Overview</a:t>
            </a:r>
            <a:br>
              <a:rPr lang="en-US" sz="3600" dirty="0">
                <a:latin typeface="Century Gothic" panose="020B0502020202020204" pitchFamily="34" charset="0"/>
              </a:rPr>
            </a:br>
            <a:r>
              <a:rPr lang="en-US" sz="2800" dirty="0">
                <a:latin typeface="Century Gothic" panose="020B0502020202020204" pitchFamily="34" charset="0"/>
              </a:rPr>
              <a:t>Applications that use TCP</a:t>
            </a:r>
          </a:p>
        </p:txBody>
      </p:sp>
      <p:sp>
        <p:nvSpPr>
          <p:cNvPr id="5" name="Content Placeholder 4">
            <a:extLst>
              <a:ext uri="{FF2B5EF4-FFF2-40B4-BE49-F238E27FC236}">
                <a16:creationId xmlns:a16="http://schemas.microsoft.com/office/drawing/2014/main" id="{3E427DE6-67B8-4D1B-A2DD-BEEC0526E711}"/>
              </a:ext>
            </a:extLst>
          </p:cNvPr>
          <p:cNvSpPr>
            <a:spLocks noGrp="1"/>
          </p:cNvSpPr>
          <p:nvPr>
            <p:ph idx="1"/>
          </p:nvPr>
        </p:nvSpPr>
        <p:spPr>
          <a:xfrm>
            <a:off x="193868" y="1232592"/>
            <a:ext cx="2873455" cy="3378126"/>
          </a:xfrm>
        </p:spPr>
        <p:txBody>
          <a:bodyPr/>
          <a:lstStyle/>
          <a:p>
            <a:pPr marL="0" indent="0" algn="just">
              <a:buNone/>
            </a:pPr>
            <a:r>
              <a:rPr lang="en-US" sz="2000" dirty="0">
                <a:latin typeface="Century Gothic" panose="020B0502020202020204" pitchFamily="34" charset="0"/>
              </a:rPr>
              <a:t>TCP handles all tasks associated with dividing the data stream into segments, providing reliability, controlling data flow, and reordering segments.</a:t>
            </a:r>
          </a:p>
          <a:p>
            <a:pPr marL="0" indent="0" algn="just">
              <a:buNone/>
            </a:pPr>
            <a:endParaRPr lang="en-US" sz="2800" dirty="0">
              <a:latin typeface="Century Gothic" panose="020B0502020202020204" pitchFamily="34" charset="0"/>
            </a:endParaRPr>
          </a:p>
        </p:txBody>
      </p:sp>
      <p:pic>
        <p:nvPicPr>
          <p:cNvPr id="7" name="Picture 6">
            <a:extLst>
              <a:ext uri="{FF2B5EF4-FFF2-40B4-BE49-F238E27FC236}">
                <a16:creationId xmlns:a16="http://schemas.microsoft.com/office/drawing/2014/main" id="{1ECE00DC-D55C-4A0A-9B55-EA4DCC646D6F}"/>
              </a:ext>
            </a:extLst>
          </p:cNvPr>
          <p:cNvPicPr>
            <a:picLocks noChangeAspect="1"/>
          </p:cNvPicPr>
          <p:nvPr/>
        </p:nvPicPr>
        <p:blipFill rotWithShape="1">
          <a:blip r:embed="rId3"/>
          <a:srcRect r="3352"/>
          <a:stretch/>
        </p:blipFill>
        <p:spPr>
          <a:xfrm>
            <a:off x="3479625" y="1384152"/>
            <a:ext cx="5486400" cy="4529853"/>
          </a:xfrm>
          <a:prstGeom prst="rect">
            <a:avLst/>
          </a:prstGeom>
        </p:spPr>
      </p:pic>
    </p:spTree>
    <p:extLst>
      <p:ext uri="{BB962C8B-B14F-4D97-AF65-F5344CB8AC3E}">
        <p14:creationId xmlns:p14="http://schemas.microsoft.com/office/powerpoint/2010/main" val="2733525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10.2 TCP Overview</a:t>
            </a:r>
            <a:endParaRPr lang="en-US" altLang="en-US" dirty="0"/>
          </a:p>
        </p:txBody>
      </p:sp>
    </p:spTree>
    <p:custDataLst>
      <p:tags r:id="rId1"/>
    </p:custDataLst>
    <p:extLst>
      <p:ext uri="{BB962C8B-B14F-4D97-AF65-F5344CB8AC3E}">
        <p14:creationId xmlns:p14="http://schemas.microsoft.com/office/powerpoint/2010/main" val="41271053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10.3 UDP Overview</a:t>
            </a:r>
            <a:endParaRPr lang="en-US" sz="2400" dirty="0">
              <a:solidFill>
                <a:srgbClr val="00B0F0"/>
              </a:solidFill>
            </a:endParaRPr>
          </a:p>
        </p:txBody>
      </p:sp>
    </p:spTree>
    <p:extLst>
      <p:ext uri="{BB962C8B-B14F-4D97-AF65-F5344CB8AC3E}">
        <p14:creationId xmlns:p14="http://schemas.microsoft.com/office/powerpoint/2010/main" val="3155834587"/>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1516782" y="850682"/>
            <a:ext cx="69717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a:t>
            </a:r>
            <a:endParaRPr lang="en-US" altLang="zh-TW" u="sng" dirty="0">
              <a:latin typeface="Century Gothic" panose="020B0502020202020204" pitchFamily="34" charset="0"/>
              <a:ea typeface="新細明體" pitchFamily="18" charset="-120"/>
            </a:endParaRPr>
          </a:p>
        </p:txBody>
      </p:sp>
      <p:graphicFrame>
        <p:nvGraphicFramePr>
          <p:cNvPr id="5" name="Table 4">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3697389002"/>
              </p:ext>
            </p:extLst>
          </p:nvPr>
        </p:nvGraphicFramePr>
        <p:xfrm>
          <a:off x="361676" y="1724001"/>
          <a:ext cx="8584204" cy="4635971"/>
        </p:xfrm>
        <a:graphic>
          <a:graphicData uri="http://schemas.openxmlformats.org/drawingml/2006/table">
            <a:tbl>
              <a:tblPr firstRow="1" firstCol="1" bandRow="1">
                <a:tableStyleId>{7E9639D4-E3E2-4D34-9284-5A2195B3D0D7}</a:tableStyleId>
              </a:tblPr>
              <a:tblGrid>
                <a:gridCol w="2847228">
                  <a:extLst>
                    <a:ext uri="{9D8B030D-6E8A-4147-A177-3AD203B41FA5}">
                      <a16:colId xmlns:a16="http://schemas.microsoft.com/office/drawing/2014/main" val="1523797708"/>
                    </a:ext>
                  </a:extLst>
                </a:gridCol>
                <a:gridCol w="5736976">
                  <a:extLst>
                    <a:ext uri="{9D8B030D-6E8A-4147-A177-3AD203B41FA5}">
                      <a16:colId xmlns:a16="http://schemas.microsoft.com/office/drawing/2014/main" val="2750207184"/>
                    </a:ext>
                  </a:extLst>
                </a:gridCol>
              </a:tblGrid>
              <a:tr h="219518">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Topic Title</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Topic Objective</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544489">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Transportation of Data</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Explain the purpose of the transport layer in managing the transportation of data in end-to-end communication.</a:t>
                      </a:r>
                      <a:endParaRPr lang="en-US" sz="1800" dirty="0">
                        <a:solidFill>
                          <a:srgbClr val="080808"/>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858405"/>
                  </a:ext>
                </a:extLst>
              </a:tr>
              <a:tr h="362611">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TCP Overview</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Explain characteristics of TCP.</a:t>
                      </a:r>
                      <a:endParaRPr lang="en-US" sz="1600" dirty="0">
                        <a:solidFill>
                          <a:srgbClr val="080808"/>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193382">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UDP Overview</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Explain characteristics of UDP.</a:t>
                      </a:r>
                      <a:endParaRPr lang="en-US" sz="1800" dirty="0">
                        <a:solidFill>
                          <a:srgbClr val="080808"/>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37215"/>
                  </a:ext>
                </a:extLst>
              </a:tr>
              <a:tr h="215562">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Port Numbers</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kern="1200" dirty="0">
                          <a:effectLst/>
                          <a:latin typeface="Century Gothic" panose="020B0502020202020204" pitchFamily="34" charset="0"/>
                        </a:rPr>
                        <a:t>Explain how TCP and UDP use port numbers.</a:t>
                      </a:r>
                      <a:endParaRPr lang="en-US" sz="1800" dirty="0">
                        <a:solidFill>
                          <a:srgbClr val="080808"/>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444524"/>
                  </a:ext>
                </a:extLst>
              </a:tr>
              <a:tr h="580536">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TCP Communication Process</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kern="1200" dirty="0">
                          <a:effectLst/>
                          <a:latin typeface="Century Gothic" panose="020B0502020202020204" pitchFamily="34" charset="0"/>
                        </a:rPr>
                        <a:t>Explain how TCP session establishment and termination processes facilitate reliable communication.</a:t>
                      </a:r>
                      <a:endParaRPr lang="en-US" sz="1800" dirty="0">
                        <a:solidFill>
                          <a:srgbClr val="080808"/>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877670"/>
                  </a:ext>
                </a:extLst>
              </a:tr>
              <a:tr h="362611">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Reliability and Flow Control</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kern="1200" dirty="0">
                          <a:effectLst/>
                          <a:latin typeface="Century Gothic" panose="020B0502020202020204" pitchFamily="34" charset="0"/>
                        </a:rPr>
                        <a:t>Explain how TCP protocol data units are transmitted and acknowledged to guarantee delivery.</a:t>
                      </a:r>
                      <a:endParaRPr lang="en-US" sz="1800" dirty="0">
                        <a:solidFill>
                          <a:srgbClr val="080808"/>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6050846"/>
                  </a:ext>
                </a:extLst>
              </a:tr>
              <a:tr h="391998">
                <a:tc>
                  <a:txBody>
                    <a:bodyPr/>
                    <a:lstStyle/>
                    <a:p>
                      <a:pPr marL="0" marR="0" algn="just">
                        <a:lnSpc>
                          <a:spcPct val="107000"/>
                        </a:lnSpc>
                        <a:spcBef>
                          <a:spcPts val="0"/>
                        </a:spcBef>
                        <a:spcAft>
                          <a:spcPts val="0"/>
                        </a:spcAft>
                      </a:pPr>
                      <a:r>
                        <a:rPr lang="en-US" sz="1800" dirty="0">
                          <a:effectLst/>
                          <a:latin typeface="Century Gothic" panose="020B0502020202020204" pitchFamily="34" charset="0"/>
                        </a:rPr>
                        <a:t>UDP Communication</a:t>
                      </a:r>
                      <a:endParaRPr lang="en-US" sz="1800" dirty="0">
                        <a:effectLst/>
                        <a:latin typeface="Century Gothic" panose="020B0502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800" kern="1200" dirty="0">
                          <a:effectLst/>
                          <a:latin typeface="Century Gothic" panose="020B0502020202020204" pitchFamily="34" charset="0"/>
                        </a:rPr>
                        <a:t>Compare the operations of transport layer protocols in supporting end-to-end communication</a:t>
                      </a:r>
                      <a:r>
                        <a:rPr lang="en-US" sz="2000" kern="1200" dirty="0">
                          <a:effectLst/>
                          <a:latin typeface="Century Gothic" panose="020B0502020202020204" pitchFamily="34" charset="0"/>
                        </a:rPr>
                        <a:t>.</a:t>
                      </a:r>
                      <a:endParaRPr lang="en-US" sz="1800" dirty="0">
                        <a:solidFill>
                          <a:srgbClr val="080808"/>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7870198"/>
                  </a:ext>
                </a:extLst>
              </a:tr>
            </a:tbl>
          </a:graphicData>
        </a:graphic>
      </p:graphicFrame>
    </p:spTree>
    <p:extLst>
      <p:ext uri="{BB962C8B-B14F-4D97-AF65-F5344CB8AC3E}">
        <p14:creationId xmlns:p14="http://schemas.microsoft.com/office/powerpoint/2010/main" val="42782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06731"/>
            <a:ext cx="8345488" cy="731837"/>
          </a:xfrm>
        </p:spPr>
        <p:txBody>
          <a:bodyPr/>
          <a:lstStyle/>
          <a:p>
            <a:r>
              <a:rPr lang="en-US" sz="1800" dirty="0">
                <a:latin typeface="Century Gothic" panose="020B0502020202020204" pitchFamily="34" charset="0"/>
              </a:rPr>
              <a:t>UDP Overview</a:t>
            </a:r>
            <a:br>
              <a:rPr lang="en-US" sz="1800" dirty="0">
                <a:latin typeface="Century Gothic" panose="020B0502020202020204" pitchFamily="34" charset="0"/>
              </a:rPr>
            </a:br>
            <a:r>
              <a:rPr lang="en-US" sz="3600" dirty="0">
                <a:latin typeface="Century Gothic" panose="020B0502020202020204" pitchFamily="34" charset="0"/>
              </a:rPr>
              <a:t>UDP Features</a:t>
            </a:r>
            <a:endParaRPr lang="en-US" sz="2800" dirty="0">
              <a:latin typeface="Century Gothic" panose="020B0502020202020204" pitchFamily="34" charset="0"/>
            </a:endParaRP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8280057" cy="3505566"/>
          </a:xfrm>
        </p:spPr>
        <p:txBody>
          <a:bodyPr/>
          <a:lstStyle/>
          <a:p>
            <a:pPr marL="0" indent="0" algn="just"/>
            <a:r>
              <a:rPr lang="en-US" dirty="0">
                <a:solidFill>
                  <a:srgbClr val="000000"/>
                </a:solidFill>
                <a:latin typeface="Century Gothic" panose="020B0502020202020204" pitchFamily="34" charset="0"/>
              </a:rPr>
              <a:t>UDP features include the following:</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Data is reconstructed in the order that it is received.</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Any segments that are lost are not resent.</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There is </a:t>
            </a:r>
            <a:r>
              <a:rPr lang="en-US" b="1" dirty="0">
                <a:solidFill>
                  <a:srgbClr val="000000"/>
                </a:solidFill>
                <a:latin typeface="Century Gothic" panose="020B0502020202020204" pitchFamily="34" charset="0"/>
              </a:rPr>
              <a:t>no session establishment.</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The sending is not informed about resource availability.</a:t>
            </a:r>
          </a:p>
        </p:txBody>
      </p:sp>
    </p:spTree>
    <p:extLst>
      <p:ext uri="{BB962C8B-B14F-4D97-AF65-F5344CB8AC3E}">
        <p14:creationId xmlns:p14="http://schemas.microsoft.com/office/powerpoint/2010/main" val="246452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E026F8-2EF7-429A-82BF-ABD2601766B8}"/>
              </a:ext>
            </a:extLst>
          </p:cNvPr>
          <p:cNvPicPr>
            <a:picLocks noGrp="1" noChangeAspect="1"/>
          </p:cNvPicPr>
          <p:nvPr>
            <p:ph idx="1"/>
          </p:nvPr>
        </p:nvPicPr>
        <p:blipFill rotWithShape="1">
          <a:blip r:embed="rId3"/>
          <a:srcRect l="1429" t="4187" r="3656" b="4117"/>
          <a:stretch/>
        </p:blipFill>
        <p:spPr>
          <a:xfrm>
            <a:off x="268023" y="2503972"/>
            <a:ext cx="8738817" cy="2723348"/>
          </a:xfrm>
          <a:prstGeom prst="rect">
            <a:avLst/>
          </a:prstGeom>
        </p:spPr>
      </p:pic>
      <p:sp>
        <p:nvSpPr>
          <p:cNvPr id="6" name="Title 2">
            <a:extLst>
              <a:ext uri="{FF2B5EF4-FFF2-40B4-BE49-F238E27FC236}">
                <a16:creationId xmlns:a16="http://schemas.microsoft.com/office/drawing/2014/main" id="{C02AA8F8-1E43-384B-8982-C0BB94049B5C}"/>
              </a:ext>
            </a:extLst>
          </p:cNvPr>
          <p:cNvSpPr txBox="1">
            <a:spLocks/>
          </p:cNvSpPr>
          <p:nvPr/>
        </p:nvSpPr>
        <p:spPr bwMode="auto">
          <a:xfrm>
            <a:off x="0" y="437909"/>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n-US" sz="1800" kern="0">
                <a:latin typeface="Century Gothic" panose="020B0502020202020204" pitchFamily="34" charset="0"/>
              </a:rPr>
              <a:t>UDP Overview</a:t>
            </a:r>
            <a:br>
              <a:rPr lang="en-US" sz="3600" kern="0">
                <a:latin typeface="Century Gothic" panose="020B0502020202020204" pitchFamily="34" charset="0"/>
              </a:rPr>
            </a:br>
            <a:r>
              <a:rPr lang="en-US" sz="2800" kern="0">
                <a:latin typeface="Century Gothic" panose="020B0502020202020204" pitchFamily="34" charset="0"/>
              </a:rPr>
              <a:t>UDP Header</a:t>
            </a:r>
            <a:endParaRPr lang="en-US" sz="2800" kern="0" dirty="0">
              <a:latin typeface="Century Gothic" panose="020B0502020202020204" pitchFamily="34" charset="0"/>
            </a:endParaRPr>
          </a:p>
        </p:txBody>
      </p:sp>
      <p:sp>
        <p:nvSpPr>
          <p:cNvPr id="7" name="TextBox 6">
            <a:extLst>
              <a:ext uri="{FF2B5EF4-FFF2-40B4-BE49-F238E27FC236}">
                <a16:creationId xmlns:a16="http://schemas.microsoft.com/office/drawing/2014/main" id="{BB0A503F-F65D-4ECE-8C28-6E1BC388ACB2}"/>
              </a:ext>
            </a:extLst>
          </p:cNvPr>
          <p:cNvSpPr txBox="1"/>
          <p:nvPr/>
        </p:nvSpPr>
        <p:spPr>
          <a:xfrm>
            <a:off x="115623" y="1643043"/>
            <a:ext cx="8635538" cy="646331"/>
          </a:xfrm>
          <a:prstGeom prst="rect">
            <a:avLst/>
          </a:prstGeom>
          <a:noFill/>
        </p:spPr>
        <p:txBody>
          <a:bodyPr wrap="square" rtlCol="0">
            <a:spAutoFit/>
          </a:bodyPr>
          <a:lstStyle/>
          <a:p>
            <a:r>
              <a:rPr lang="en-US" sz="2000" dirty="0">
                <a:latin typeface="Century Gothic" panose="020B0502020202020204" pitchFamily="34" charset="0"/>
              </a:rPr>
              <a:t>The UDP header is far </a:t>
            </a:r>
            <a:r>
              <a:rPr lang="en-US" sz="2000" b="1" dirty="0">
                <a:latin typeface="Century Gothic" panose="020B0502020202020204" pitchFamily="34" charset="0"/>
              </a:rPr>
              <a:t>simpler than the TCP header </a:t>
            </a:r>
            <a:r>
              <a:rPr lang="en-US" sz="2000" dirty="0">
                <a:latin typeface="Century Gothic" panose="020B0502020202020204" pitchFamily="34" charset="0"/>
              </a:rPr>
              <a:t>because it only has four fields and requires 8 bytes (i.e. 64 bits).</a:t>
            </a:r>
          </a:p>
        </p:txBody>
      </p:sp>
    </p:spTree>
    <p:extLst>
      <p:ext uri="{BB962C8B-B14F-4D97-AF65-F5344CB8AC3E}">
        <p14:creationId xmlns:p14="http://schemas.microsoft.com/office/powerpoint/2010/main" val="336495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93964" y="445771"/>
            <a:ext cx="8345488" cy="731837"/>
          </a:xfrm>
        </p:spPr>
        <p:txBody>
          <a:bodyPr/>
          <a:lstStyle/>
          <a:p>
            <a:r>
              <a:rPr lang="en-US" sz="1800" dirty="0">
                <a:latin typeface="Century Gothic" panose="020B0502020202020204" pitchFamily="34" charset="0"/>
              </a:rPr>
              <a:t>UDP Overview</a:t>
            </a:r>
            <a:br>
              <a:rPr lang="en-US" sz="3600" dirty="0">
                <a:latin typeface="Century Gothic" panose="020B0502020202020204" pitchFamily="34" charset="0"/>
              </a:rPr>
            </a:br>
            <a:r>
              <a:rPr lang="en-US" sz="2800" dirty="0">
                <a:latin typeface="Century Gothic" panose="020B0502020202020204" pitchFamily="34" charset="0"/>
              </a:rPr>
              <a:t>UDP Header Fields</a:t>
            </a:r>
          </a:p>
        </p:txBody>
      </p:sp>
      <p:sp>
        <p:nvSpPr>
          <p:cNvPr id="2" name="TextBox 1">
            <a:extLst>
              <a:ext uri="{FF2B5EF4-FFF2-40B4-BE49-F238E27FC236}">
                <a16:creationId xmlns:a16="http://schemas.microsoft.com/office/drawing/2014/main" id="{7A79FB27-AB75-4676-A7DD-F32F8108A8E4}"/>
              </a:ext>
            </a:extLst>
          </p:cNvPr>
          <p:cNvSpPr txBox="1"/>
          <p:nvPr/>
        </p:nvSpPr>
        <p:spPr>
          <a:xfrm>
            <a:off x="193964" y="1360487"/>
            <a:ext cx="8599516" cy="369332"/>
          </a:xfrm>
          <a:prstGeom prst="rect">
            <a:avLst/>
          </a:prstGeom>
          <a:noFill/>
        </p:spPr>
        <p:txBody>
          <a:bodyPr wrap="square" rtlCol="0">
            <a:spAutoFit/>
          </a:bodyPr>
          <a:lstStyle/>
          <a:p>
            <a:r>
              <a:rPr lang="en-US" sz="2000" dirty="0">
                <a:latin typeface="Century Gothic" panose="020B0502020202020204" pitchFamily="34" charset="0"/>
              </a:rPr>
              <a:t>The table identifies and describes the four fields in a UDP header.</a:t>
            </a:r>
          </a:p>
        </p:txBody>
      </p:sp>
      <p:graphicFrame>
        <p:nvGraphicFramePr>
          <p:cNvPr id="6" name="Content Placeholder 5">
            <a:extLst>
              <a:ext uri="{FF2B5EF4-FFF2-40B4-BE49-F238E27FC236}">
                <a16:creationId xmlns:a16="http://schemas.microsoft.com/office/drawing/2014/main" id="{3F2E23C1-508F-7649-AE14-E808BD745B8C}"/>
              </a:ext>
            </a:extLst>
          </p:cNvPr>
          <p:cNvGraphicFramePr>
            <a:graphicFrameLocks noGrp="1"/>
          </p:cNvGraphicFramePr>
          <p:nvPr>
            <p:ph idx="1"/>
            <p:extLst>
              <p:ext uri="{D42A27DB-BD31-4B8C-83A1-F6EECF244321}">
                <p14:modId xmlns:p14="http://schemas.microsoft.com/office/powerpoint/2010/main" val="2282607559"/>
              </p:ext>
            </p:extLst>
          </p:nvPr>
        </p:nvGraphicFramePr>
        <p:xfrm>
          <a:off x="401320" y="2029460"/>
          <a:ext cx="8280400" cy="2946400"/>
        </p:xfrm>
        <a:graphic>
          <a:graphicData uri="http://schemas.openxmlformats.org/drawingml/2006/table">
            <a:tbl>
              <a:tblPr firstRow="1" bandRow="1">
                <a:tableStyleId>{5C22544A-7EE6-4342-B048-85BDC9FD1C3A}</a:tableStyleId>
              </a:tblPr>
              <a:tblGrid>
                <a:gridCol w="2037080">
                  <a:extLst>
                    <a:ext uri="{9D8B030D-6E8A-4147-A177-3AD203B41FA5}">
                      <a16:colId xmlns:a16="http://schemas.microsoft.com/office/drawing/2014/main" val="672764447"/>
                    </a:ext>
                  </a:extLst>
                </a:gridCol>
                <a:gridCol w="6243320">
                  <a:extLst>
                    <a:ext uri="{9D8B030D-6E8A-4147-A177-3AD203B41FA5}">
                      <a16:colId xmlns:a16="http://schemas.microsoft.com/office/drawing/2014/main" val="1898767724"/>
                    </a:ext>
                  </a:extLst>
                </a:gridCol>
              </a:tblGrid>
              <a:tr h="370840">
                <a:tc>
                  <a:txBody>
                    <a:bodyPr/>
                    <a:lstStyle/>
                    <a:p>
                      <a:pPr algn="just" fontAlgn="ctr"/>
                      <a:r>
                        <a:rPr lang="en-US" b="1" dirty="0">
                          <a:effectLst/>
                          <a:latin typeface="Century Gothic" panose="020B0502020202020204" pitchFamily="34" charset="0"/>
                        </a:rPr>
                        <a:t>UDP Header Field</a:t>
                      </a:r>
                      <a:endParaRPr lang="en-US" dirty="0">
                        <a:effectLst/>
                        <a:latin typeface="Century Gothic" panose="020B0502020202020204" pitchFamily="34" charset="0"/>
                      </a:endParaRPr>
                    </a:p>
                  </a:txBody>
                  <a:tcPr marL="47625" marR="47625" marT="47625" marB="47625" anchor="ctr"/>
                </a:tc>
                <a:tc>
                  <a:txBody>
                    <a:bodyPr/>
                    <a:lstStyle/>
                    <a:p>
                      <a:pPr algn="just" fontAlgn="ctr"/>
                      <a:r>
                        <a:rPr lang="en-US" b="1" dirty="0">
                          <a:effectLst/>
                          <a:latin typeface="Century Gothic" panose="020B0502020202020204" pitchFamily="34" charset="0"/>
                        </a:rPr>
                        <a:t>Description</a:t>
                      </a:r>
                      <a:endParaRPr lang="en-US"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899509290"/>
                  </a:ext>
                </a:extLst>
              </a:tr>
              <a:tr h="370840">
                <a:tc>
                  <a:txBody>
                    <a:bodyPr/>
                    <a:lstStyle/>
                    <a:p>
                      <a:pPr algn="just" fontAlgn="ctr"/>
                      <a:r>
                        <a:rPr lang="en-US" b="1" dirty="0">
                          <a:effectLst/>
                          <a:latin typeface="Century Gothic" panose="020B0502020202020204" pitchFamily="34" charset="0"/>
                        </a:rPr>
                        <a:t>Source Port</a:t>
                      </a:r>
                      <a:endParaRPr lang="en-US" b="0" dirty="0">
                        <a:effectLst/>
                        <a:latin typeface="Century Gothic" panose="020B0502020202020204" pitchFamily="34" charset="0"/>
                      </a:endParaRPr>
                    </a:p>
                  </a:txBody>
                  <a:tcPr marL="47625" marR="47625" marT="47625" marB="47625" anchor="ctr"/>
                </a:tc>
                <a:tc>
                  <a:txBody>
                    <a:bodyPr/>
                    <a:lstStyle/>
                    <a:p>
                      <a:pPr algn="just" fontAlgn="ctr"/>
                      <a:r>
                        <a:rPr lang="en-US" b="0" dirty="0">
                          <a:effectLst/>
                          <a:latin typeface="Century Gothic" panose="020B0502020202020204" pitchFamily="34" charset="0"/>
                        </a:rPr>
                        <a:t>A 16-bit field used to identify the source application by port number.</a:t>
                      </a:r>
                    </a:p>
                  </a:txBody>
                  <a:tcPr marL="47625" marR="47625" marT="47625" marB="47625" anchor="ctr"/>
                </a:tc>
                <a:extLst>
                  <a:ext uri="{0D108BD9-81ED-4DB2-BD59-A6C34878D82A}">
                    <a16:rowId xmlns:a16="http://schemas.microsoft.com/office/drawing/2014/main" val="3858658826"/>
                  </a:ext>
                </a:extLst>
              </a:tr>
              <a:tr h="370840">
                <a:tc>
                  <a:txBody>
                    <a:bodyPr/>
                    <a:lstStyle/>
                    <a:p>
                      <a:pPr algn="just" fontAlgn="ctr"/>
                      <a:r>
                        <a:rPr lang="en-US" b="1" dirty="0">
                          <a:effectLst/>
                          <a:latin typeface="Century Gothic" panose="020B0502020202020204" pitchFamily="34" charset="0"/>
                        </a:rPr>
                        <a:t>Destination Port</a:t>
                      </a:r>
                      <a:endParaRPr lang="en-US" b="0" dirty="0">
                        <a:effectLst/>
                        <a:latin typeface="Century Gothic" panose="020B0502020202020204" pitchFamily="34" charset="0"/>
                      </a:endParaRPr>
                    </a:p>
                  </a:txBody>
                  <a:tcPr marL="47625" marR="47625" marT="47625" marB="47625" anchor="ctr"/>
                </a:tc>
                <a:tc>
                  <a:txBody>
                    <a:bodyPr/>
                    <a:lstStyle/>
                    <a:p>
                      <a:pPr algn="just" fontAlgn="ctr"/>
                      <a:r>
                        <a:rPr lang="en-US" b="0" dirty="0">
                          <a:effectLst/>
                          <a:latin typeface="Century Gothic" panose="020B0502020202020204" pitchFamily="34" charset="0"/>
                        </a:rPr>
                        <a:t>A 16-bit field used to identify the destination application by port number.</a:t>
                      </a:r>
                    </a:p>
                  </a:txBody>
                  <a:tcPr marL="47625" marR="47625" marT="47625" marB="47625" anchor="ctr"/>
                </a:tc>
                <a:extLst>
                  <a:ext uri="{0D108BD9-81ED-4DB2-BD59-A6C34878D82A}">
                    <a16:rowId xmlns:a16="http://schemas.microsoft.com/office/drawing/2014/main" val="808665367"/>
                  </a:ext>
                </a:extLst>
              </a:tr>
              <a:tr h="370840">
                <a:tc>
                  <a:txBody>
                    <a:bodyPr/>
                    <a:lstStyle/>
                    <a:p>
                      <a:pPr algn="just" fontAlgn="ctr"/>
                      <a:r>
                        <a:rPr lang="en-US" b="1" dirty="0">
                          <a:effectLst/>
                          <a:latin typeface="Century Gothic" panose="020B0502020202020204" pitchFamily="34" charset="0"/>
                        </a:rPr>
                        <a:t>Length</a:t>
                      </a:r>
                      <a:endParaRPr lang="en-US" b="0" dirty="0">
                        <a:effectLst/>
                        <a:latin typeface="Century Gothic" panose="020B0502020202020204" pitchFamily="34" charset="0"/>
                      </a:endParaRPr>
                    </a:p>
                  </a:txBody>
                  <a:tcPr marL="47625" marR="47625" marT="47625" marB="47625" anchor="ctr"/>
                </a:tc>
                <a:tc>
                  <a:txBody>
                    <a:bodyPr/>
                    <a:lstStyle/>
                    <a:p>
                      <a:pPr algn="just" fontAlgn="ctr"/>
                      <a:r>
                        <a:rPr lang="en-US" b="0" dirty="0">
                          <a:effectLst/>
                          <a:latin typeface="Century Gothic" panose="020B0502020202020204" pitchFamily="34" charset="0"/>
                        </a:rPr>
                        <a:t>A 16-bit field that indicates the length of the UDP datagram header.</a:t>
                      </a:r>
                    </a:p>
                  </a:txBody>
                  <a:tcPr marL="47625" marR="47625" marT="47625" marB="47625" anchor="ctr"/>
                </a:tc>
                <a:extLst>
                  <a:ext uri="{0D108BD9-81ED-4DB2-BD59-A6C34878D82A}">
                    <a16:rowId xmlns:a16="http://schemas.microsoft.com/office/drawing/2014/main" val="1521255676"/>
                  </a:ext>
                </a:extLst>
              </a:tr>
              <a:tr h="370840">
                <a:tc>
                  <a:txBody>
                    <a:bodyPr/>
                    <a:lstStyle/>
                    <a:p>
                      <a:pPr algn="just" fontAlgn="ctr"/>
                      <a:r>
                        <a:rPr lang="en-US" b="1" dirty="0">
                          <a:effectLst/>
                          <a:latin typeface="Century Gothic" panose="020B0502020202020204" pitchFamily="34" charset="0"/>
                        </a:rPr>
                        <a:t>Checksum</a:t>
                      </a:r>
                      <a:endParaRPr lang="en-US" b="0" dirty="0">
                        <a:effectLst/>
                        <a:latin typeface="Century Gothic" panose="020B0502020202020204" pitchFamily="34" charset="0"/>
                      </a:endParaRPr>
                    </a:p>
                  </a:txBody>
                  <a:tcPr marL="47625" marR="47625" marT="47625" marB="47625" anchor="ctr"/>
                </a:tc>
                <a:tc>
                  <a:txBody>
                    <a:bodyPr/>
                    <a:lstStyle/>
                    <a:p>
                      <a:pPr algn="just" fontAlgn="ctr"/>
                      <a:r>
                        <a:rPr lang="en-US" b="0" dirty="0">
                          <a:effectLst/>
                          <a:latin typeface="Century Gothic" panose="020B0502020202020204" pitchFamily="34" charset="0"/>
                        </a:rPr>
                        <a:t>A 16-bit field used for error checking of the datagram header and data.</a:t>
                      </a:r>
                    </a:p>
                  </a:txBody>
                  <a:tcPr marL="47625" marR="47625" marT="47625" marB="47625" anchor="ctr"/>
                </a:tc>
                <a:extLst>
                  <a:ext uri="{0D108BD9-81ED-4DB2-BD59-A6C34878D82A}">
                    <a16:rowId xmlns:a16="http://schemas.microsoft.com/office/drawing/2014/main" val="14811281"/>
                  </a:ext>
                </a:extLst>
              </a:tr>
            </a:tbl>
          </a:graphicData>
        </a:graphic>
      </p:graphicFrame>
    </p:spTree>
    <p:extLst>
      <p:ext uri="{BB962C8B-B14F-4D97-AF65-F5344CB8AC3E}">
        <p14:creationId xmlns:p14="http://schemas.microsoft.com/office/powerpoint/2010/main" val="234735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44066" y="287712"/>
            <a:ext cx="8772157" cy="838200"/>
          </a:xfrm>
        </p:spPr>
        <p:txBody>
          <a:bodyPr/>
          <a:lstStyle/>
          <a:p>
            <a:r>
              <a:rPr lang="en-US" sz="1800" dirty="0">
                <a:latin typeface="Century Gothic" panose="020B0502020202020204" pitchFamily="34" charset="0"/>
              </a:rPr>
              <a:t>UDP Overview</a:t>
            </a:r>
            <a:br>
              <a:rPr lang="en-US" sz="3600" dirty="0">
                <a:latin typeface="Century Gothic" panose="020B0502020202020204" pitchFamily="34" charset="0"/>
              </a:rPr>
            </a:br>
            <a:r>
              <a:rPr lang="en-US" sz="2800" dirty="0">
                <a:latin typeface="Century Gothic" panose="020B0502020202020204" pitchFamily="34" charset="0"/>
              </a:rPr>
              <a:t>Applications that use UDP</a:t>
            </a:r>
          </a:p>
        </p:txBody>
      </p:sp>
      <p:sp>
        <p:nvSpPr>
          <p:cNvPr id="5" name="Content Placeholder 4">
            <a:extLst>
              <a:ext uri="{FF2B5EF4-FFF2-40B4-BE49-F238E27FC236}">
                <a16:creationId xmlns:a16="http://schemas.microsoft.com/office/drawing/2014/main" id="{73138074-9455-4799-A477-AF110009D0E7}"/>
              </a:ext>
            </a:extLst>
          </p:cNvPr>
          <p:cNvSpPr>
            <a:spLocks noGrp="1"/>
          </p:cNvSpPr>
          <p:nvPr>
            <p:ph idx="1"/>
          </p:nvPr>
        </p:nvSpPr>
        <p:spPr>
          <a:xfrm>
            <a:off x="144066" y="1185801"/>
            <a:ext cx="4443174" cy="4155319"/>
          </a:xfrm>
        </p:spPr>
        <p:txBody>
          <a:bodyPr/>
          <a:lstStyle/>
          <a:p>
            <a:pPr algn="just"/>
            <a:r>
              <a:rPr lang="en-US" sz="1800" b="1" dirty="0">
                <a:latin typeface="Century Gothic" panose="020B0502020202020204" pitchFamily="34" charset="0"/>
              </a:rPr>
              <a:t>Live video and multimedia applications </a:t>
            </a:r>
            <a:r>
              <a:rPr lang="en-US" sz="1800" dirty="0">
                <a:latin typeface="Century Gothic" panose="020B0502020202020204" pitchFamily="34" charset="0"/>
              </a:rPr>
              <a:t>- These applications can </a:t>
            </a:r>
            <a:r>
              <a:rPr lang="en-US" sz="1800" b="1" dirty="0">
                <a:latin typeface="Century Gothic" panose="020B0502020202020204" pitchFamily="34" charset="0"/>
              </a:rPr>
              <a:t>tolerate some data loss but require little or no delay</a:t>
            </a:r>
            <a:r>
              <a:rPr lang="en-US" sz="1800" dirty="0">
                <a:latin typeface="Century Gothic" panose="020B0502020202020204" pitchFamily="34" charset="0"/>
              </a:rPr>
              <a:t>. Examples include VoIP and live streaming video.</a:t>
            </a:r>
          </a:p>
          <a:p>
            <a:pPr algn="just"/>
            <a:r>
              <a:rPr lang="en-US" sz="1800" b="1" dirty="0">
                <a:latin typeface="Century Gothic" panose="020B0502020202020204" pitchFamily="34" charset="0"/>
              </a:rPr>
              <a:t>Simple request and reply applications </a:t>
            </a:r>
            <a:r>
              <a:rPr lang="en-US" sz="1800" dirty="0">
                <a:latin typeface="Century Gothic" panose="020B0502020202020204" pitchFamily="34" charset="0"/>
              </a:rPr>
              <a:t>- Applications with simple transactions where a host sends a request and may or may not receive a reply. Examples include </a:t>
            </a:r>
            <a:r>
              <a:rPr lang="en-US" sz="1800" b="1" dirty="0">
                <a:latin typeface="Century Gothic" panose="020B0502020202020204" pitchFamily="34" charset="0"/>
              </a:rPr>
              <a:t>DNS</a:t>
            </a:r>
            <a:r>
              <a:rPr lang="en-US" sz="1800" dirty="0">
                <a:latin typeface="Century Gothic" panose="020B0502020202020204" pitchFamily="34" charset="0"/>
              </a:rPr>
              <a:t> and </a:t>
            </a:r>
            <a:r>
              <a:rPr lang="en-US" sz="1800" b="1" dirty="0">
                <a:latin typeface="Century Gothic" panose="020B0502020202020204" pitchFamily="34" charset="0"/>
              </a:rPr>
              <a:t>DHCP.</a:t>
            </a:r>
          </a:p>
          <a:p>
            <a:pPr algn="just"/>
            <a:r>
              <a:rPr lang="en-US" sz="1800" b="1" dirty="0">
                <a:latin typeface="Century Gothic" panose="020B0502020202020204" pitchFamily="34" charset="0"/>
              </a:rPr>
              <a:t>Applications that handle reliability themselves </a:t>
            </a:r>
            <a:r>
              <a:rPr lang="en-US" sz="1800" dirty="0">
                <a:latin typeface="Century Gothic" panose="020B0502020202020204" pitchFamily="34" charset="0"/>
              </a:rPr>
              <a:t>- Unidirectional communications where flow control, error detection, acknowledgments, and error recovery is not required, or can be handled by the application. Examples include </a:t>
            </a:r>
            <a:r>
              <a:rPr lang="en-US" sz="1800" b="1" dirty="0">
                <a:latin typeface="Century Gothic" panose="020B0502020202020204" pitchFamily="34" charset="0"/>
              </a:rPr>
              <a:t>SNMP</a:t>
            </a:r>
            <a:r>
              <a:rPr lang="en-US" sz="1800" dirty="0">
                <a:latin typeface="Century Gothic" panose="020B0502020202020204" pitchFamily="34" charset="0"/>
              </a:rPr>
              <a:t> and </a:t>
            </a:r>
            <a:r>
              <a:rPr lang="en-US" sz="1800" b="1" dirty="0">
                <a:latin typeface="Century Gothic" panose="020B0502020202020204" pitchFamily="34" charset="0"/>
              </a:rPr>
              <a:t>TFTP.</a:t>
            </a:r>
          </a:p>
        </p:txBody>
      </p:sp>
      <p:pic>
        <p:nvPicPr>
          <p:cNvPr id="6" name="Picture 5">
            <a:extLst>
              <a:ext uri="{FF2B5EF4-FFF2-40B4-BE49-F238E27FC236}">
                <a16:creationId xmlns:a16="http://schemas.microsoft.com/office/drawing/2014/main" id="{85B2BC8D-C067-4AAD-8A3D-91BC798D4906}"/>
              </a:ext>
            </a:extLst>
          </p:cNvPr>
          <p:cNvPicPr>
            <a:picLocks noChangeAspect="1"/>
          </p:cNvPicPr>
          <p:nvPr/>
        </p:nvPicPr>
        <p:blipFill rotWithShape="1">
          <a:blip r:embed="rId3"/>
          <a:srcRect l="15105" t="3227" r="12047" b="3300"/>
          <a:stretch/>
        </p:blipFill>
        <p:spPr>
          <a:xfrm>
            <a:off x="4603304" y="1411420"/>
            <a:ext cx="4312919" cy="4687726"/>
          </a:xfrm>
          <a:prstGeom prst="rect">
            <a:avLst/>
          </a:prstGeom>
        </p:spPr>
      </p:pic>
    </p:spTree>
    <p:extLst>
      <p:ext uri="{BB962C8B-B14F-4D97-AF65-F5344CB8AC3E}">
        <p14:creationId xmlns:p14="http://schemas.microsoft.com/office/powerpoint/2010/main" val="2129661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10.3 UDP Overview</a:t>
            </a:r>
            <a:endParaRPr lang="en-US" altLang="en-US" dirty="0"/>
          </a:p>
        </p:txBody>
      </p:sp>
    </p:spTree>
    <p:custDataLst>
      <p:tags r:id="rId1"/>
    </p:custDataLst>
    <p:extLst>
      <p:ext uri="{BB962C8B-B14F-4D97-AF65-F5344CB8AC3E}">
        <p14:creationId xmlns:p14="http://schemas.microsoft.com/office/powerpoint/2010/main" val="229132637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10.4 Port Numbers</a:t>
            </a:r>
            <a:endParaRPr lang="en-US" sz="2400" dirty="0">
              <a:solidFill>
                <a:srgbClr val="00B0F0"/>
              </a:solidFill>
            </a:endParaRPr>
          </a:p>
        </p:txBody>
      </p:sp>
    </p:spTree>
    <p:extLst>
      <p:ext uri="{BB962C8B-B14F-4D97-AF65-F5344CB8AC3E}">
        <p14:creationId xmlns:p14="http://schemas.microsoft.com/office/powerpoint/2010/main" val="3581746703"/>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42816" y="445771"/>
            <a:ext cx="8345488" cy="731837"/>
          </a:xfrm>
        </p:spPr>
        <p:txBody>
          <a:bodyPr/>
          <a:lstStyle/>
          <a:p>
            <a:r>
              <a:rPr lang="en-US" sz="1800" dirty="0">
                <a:latin typeface="Century Gothic" panose="020B0502020202020204" pitchFamily="34" charset="0"/>
              </a:rPr>
              <a:t>Port Numbers</a:t>
            </a:r>
            <a:br>
              <a:rPr lang="en-US" sz="3600" dirty="0">
                <a:latin typeface="Century Gothic" panose="020B0502020202020204" pitchFamily="34" charset="0"/>
              </a:rPr>
            </a:br>
            <a:r>
              <a:rPr lang="en-US" sz="2800" dirty="0">
                <a:latin typeface="Century Gothic" panose="020B0502020202020204" pitchFamily="34" charset="0"/>
              </a:rPr>
              <a:t>Multiple Separate Communications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142816" y="1353514"/>
            <a:ext cx="8879264" cy="1888404"/>
          </a:xfrm>
        </p:spPr>
        <p:txBody>
          <a:bodyPr/>
          <a:lstStyle/>
          <a:p>
            <a:pPr marL="0" indent="0" algn="just"/>
            <a:r>
              <a:rPr lang="en-US" dirty="0">
                <a:solidFill>
                  <a:srgbClr val="000000"/>
                </a:solidFill>
                <a:latin typeface="Century Gothic" panose="020B0502020202020204" pitchFamily="34" charset="0"/>
              </a:rPr>
              <a:t>TCP and UDP transport layer protocols use port numbers to manage multiple, simultaneous conversations.</a:t>
            </a:r>
          </a:p>
          <a:p>
            <a:pPr marL="0" indent="0" algn="just"/>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The </a:t>
            </a:r>
            <a:r>
              <a:rPr lang="en-US" b="1" dirty="0">
                <a:solidFill>
                  <a:srgbClr val="000000"/>
                </a:solidFill>
                <a:latin typeface="Century Gothic" panose="020B0502020202020204" pitchFamily="34" charset="0"/>
              </a:rPr>
              <a:t>source port number </a:t>
            </a:r>
            <a:r>
              <a:rPr lang="en-US" dirty="0">
                <a:solidFill>
                  <a:srgbClr val="000000"/>
                </a:solidFill>
                <a:latin typeface="Century Gothic" panose="020B0502020202020204" pitchFamily="34" charset="0"/>
              </a:rPr>
              <a:t>is </a:t>
            </a:r>
            <a:r>
              <a:rPr lang="en-US" b="1" dirty="0">
                <a:solidFill>
                  <a:srgbClr val="000000"/>
                </a:solidFill>
                <a:latin typeface="Century Gothic" panose="020B0502020202020204" pitchFamily="34" charset="0"/>
              </a:rPr>
              <a:t>associated with the originating application on the local host</a:t>
            </a:r>
            <a:r>
              <a:rPr lang="en-US" dirty="0">
                <a:solidFill>
                  <a:srgbClr val="000000"/>
                </a:solidFill>
                <a:latin typeface="Century Gothic" panose="020B0502020202020204" pitchFamily="34" charset="0"/>
              </a:rPr>
              <a:t> whereas the </a:t>
            </a:r>
            <a:r>
              <a:rPr lang="en-US" b="1" dirty="0">
                <a:solidFill>
                  <a:srgbClr val="000000"/>
                </a:solidFill>
                <a:latin typeface="Century Gothic" panose="020B0502020202020204" pitchFamily="34" charset="0"/>
              </a:rPr>
              <a:t>destination port number is associated with the destination application on the remote host</a:t>
            </a:r>
            <a:r>
              <a:rPr lang="en-US" dirty="0">
                <a:solidFill>
                  <a:srgbClr val="000000"/>
                </a:solidFill>
                <a:latin typeface="Century Gothic" panose="020B0502020202020204" pitchFamily="34" charset="0"/>
              </a:rPr>
              <a:t>.</a:t>
            </a:r>
          </a:p>
        </p:txBody>
      </p:sp>
      <p:pic>
        <p:nvPicPr>
          <p:cNvPr id="2" name="Picture 1">
            <a:extLst>
              <a:ext uri="{FF2B5EF4-FFF2-40B4-BE49-F238E27FC236}">
                <a16:creationId xmlns:a16="http://schemas.microsoft.com/office/drawing/2014/main" id="{EC1712BE-425B-468A-9840-CA0161D62B86}"/>
              </a:ext>
            </a:extLst>
          </p:cNvPr>
          <p:cNvPicPr>
            <a:picLocks noChangeAspect="1"/>
          </p:cNvPicPr>
          <p:nvPr/>
        </p:nvPicPr>
        <p:blipFill>
          <a:blip r:embed="rId3"/>
          <a:stretch>
            <a:fillRect/>
          </a:stretch>
        </p:blipFill>
        <p:spPr>
          <a:xfrm>
            <a:off x="142816" y="3768346"/>
            <a:ext cx="8652738" cy="1504694"/>
          </a:xfrm>
          <a:prstGeom prst="rect">
            <a:avLst/>
          </a:prstGeom>
        </p:spPr>
      </p:pic>
    </p:spTree>
    <p:extLst>
      <p:ext uri="{BB962C8B-B14F-4D97-AF65-F5344CB8AC3E}">
        <p14:creationId xmlns:p14="http://schemas.microsoft.com/office/powerpoint/2010/main" val="78478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39091"/>
            <a:ext cx="5977851" cy="731837"/>
          </a:xfrm>
        </p:spPr>
        <p:txBody>
          <a:bodyPr/>
          <a:lstStyle/>
          <a:p>
            <a:r>
              <a:rPr lang="en-US" sz="1800" dirty="0">
                <a:latin typeface="Century Gothic" panose="020B0502020202020204" pitchFamily="34" charset="0"/>
              </a:rPr>
              <a:t>Port numbers</a:t>
            </a:r>
            <a:br>
              <a:rPr lang="en-US" sz="3600" dirty="0">
                <a:latin typeface="Century Gothic" panose="020B0502020202020204" pitchFamily="34" charset="0"/>
              </a:rPr>
            </a:br>
            <a:r>
              <a:rPr lang="en-US" sz="2800" dirty="0">
                <a:latin typeface="Century Gothic" panose="020B0502020202020204" pitchFamily="34" charset="0"/>
              </a:rPr>
              <a:t>Socket Pairs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131191" y="1070928"/>
            <a:ext cx="3785489" cy="3676040"/>
          </a:xfrm>
        </p:spPr>
        <p:txBody>
          <a:bodyPr/>
          <a:lstStyle/>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The source and destination ports are placed within the segment.</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The segments are then encapsulated within an IP packet.</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The combination of the source IP address and source port number, or the destination IP address and destination port number is known as a socket.</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Sockets enable multiple processes, running on a client, to distinguish themselves from each other, and multiple connections to a server process to be distinguished from each other.</a:t>
            </a:r>
          </a:p>
        </p:txBody>
      </p:sp>
      <p:pic>
        <p:nvPicPr>
          <p:cNvPr id="2" name="Picture 1">
            <a:extLst>
              <a:ext uri="{FF2B5EF4-FFF2-40B4-BE49-F238E27FC236}">
                <a16:creationId xmlns:a16="http://schemas.microsoft.com/office/drawing/2014/main" id="{0335C01A-D969-437E-A54C-4277C8E6FD19}"/>
              </a:ext>
            </a:extLst>
          </p:cNvPr>
          <p:cNvPicPr>
            <a:picLocks noChangeAspect="1"/>
          </p:cNvPicPr>
          <p:nvPr/>
        </p:nvPicPr>
        <p:blipFill>
          <a:blip r:embed="rId3"/>
          <a:stretch>
            <a:fillRect/>
          </a:stretch>
        </p:blipFill>
        <p:spPr>
          <a:xfrm>
            <a:off x="4047870" y="1234440"/>
            <a:ext cx="5096129" cy="4140547"/>
          </a:xfrm>
          <a:prstGeom prst="rect">
            <a:avLst/>
          </a:prstGeom>
        </p:spPr>
      </p:pic>
    </p:spTree>
    <p:extLst>
      <p:ext uri="{BB962C8B-B14F-4D97-AF65-F5344CB8AC3E}">
        <p14:creationId xmlns:p14="http://schemas.microsoft.com/office/powerpoint/2010/main" val="134355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61011"/>
            <a:ext cx="8345488" cy="731837"/>
          </a:xfrm>
        </p:spPr>
        <p:txBody>
          <a:bodyPr/>
          <a:lstStyle/>
          <a:p>
            <a:r>
              <a:rPr lang="en-US" sz="1800" dirty="0">
                <a:latin typeface="Century Gothic" panose="020B0502020202020204" pitchFamily="34" charset="0"/>
              </a:rPr>
              <a:t>Port Numbers</a:t>
            </a:r>
            <a:br>
              <a:rPr lang="en-US" sz="3600" dirty="0">
                <a:latin typeface="Century Gothic" panose="020B0502020202020204" pitchFamily="34" charset="0"/>
              </a:rPr>
            </a:br>
            <a:r>
              <a:rPr lang="en-US" sz="2800" dirty="0">
                <a:latin typeface="Century Gothic" panose="020B0502020202020204" pitchFamily="34" charset="0"/>
              </a:rPr>
              <a:t>Port Number Groups</a:t>
            </a:r>
          </a:p>
        </p:txBody>
      </p:sp>
      <p:graphicFrame>
        <p:nvGraphicFramePr>
          <p:cNvPr id="4" name="Table 3">
            <a:extLst>
              <a:ext uri="{FF2B5EF4-FFF2-40B4-BE49-F238E27FC236}">
                <a16:creationId xmlns:a16="http://schemas.microsoft.com/office/drawing/2014/main" id="{DF331542-2CD8-CD45-BF9A-539BF0F0F046}"/>
              </a:ext>
            </a:extLst>
          </p:cNvPr>
          <p:cNvGraphicFramePr>
            <a:graphicFrameLocks noGrp="1"/>
          </p:cNvGraphicFramePr>
          <p:nvPr>
            <p:extLst>
              <p:ext uri="{D42A27DB-BD31-4B8C-83A1-F6EECF244321}">
                <p14:modId xmlns:p14="http://schemas.microsoft.com/office/powerpoint/2010/main" val="1257026214"/>
              </p:ext>
            </p:extLst>
          </p:nvPr>
        </p:nvGraphicFramePr>
        <p:xfrm>
          <a:off x="178258" y="1192848"/>
          <a:ext cx="8828581" cy="5562600"/>
        </p:xfrm>
        <a:graphic>
          <a:graphicData uri="http://schemas.openxmlformats.org/drawingml/2006/table">
            <a:tbl>
              <a:tblPr firstRow="1" bandRow="1">
                <a:tableStyleId>{5C22544A-7EE6-4342-B048-85BDC9FD1C3A}</a:tableStyleId>
              </a:tblPr>
              <a:tblGrid>
                <a:gridCol w="1101902">
                  <a:extLst>
                    <a:ext uri="{9D8B030D-6E8A-4147-A177-3AD203B41FA5}">
                      <a16:colId xmlns:a16="http://schemas.microsoft.com/office/drawing/2014/main" val="2108364386"/>
                    </a:ext>
                  </a:extLst>
                </a:gridCol>
                <a:gridCol w="1264920">
                  <a:extLst>
                    <a:ext uri="{9D8B030D-6E8A-4147-A177-3AD203B41FA5}">
                      <a16:colId xmlns:a16="http://schemas.microsoft.com/office/drawing/2014/main" val="866492760"/>
                    </a:ext>
                  </a:extLst>
                </a:gridCol>
                <a:gridCol w="6461759">
                  <a:extLst>
                    <a:ext uri="{9D8B030D-6E8A-4147-A177-3AD203B41FA5}">
                      <a16:colId xmlns:a16="http://schemas.microsoft.com/office/drawing/2014/main" val="313730123"/>
                    </a:ext>
                  </a:extLst>
                </a:gridCol>
              </a:tblGrid>
              <a:tr h="370840">
                <a:tc>
                  <a:txBody>
                    <a:bodyPr/>
                    <a:lstStyle/>
                    <a:p>
                      <a:pPr algn="l" fontAlgn="ctr"/>
                      <a:r>
                        <a:rPr lang="en-US" sz="1700" b="1" dirty="0">
                          <a:effectLst/>
                          <a:latin typeface="Century Gothic" panose="020B0502020202020204" pitchFamily="34" charset="0"/>
                        </a:rPr>
                        <a:t>Port Group</a:t>
                      </a:r>
                      <a:endParaRPr lang="en-US" sz="1700" dirty="0">
                        <a:effectLst/>
                        <a:latin typeface="Century Gothic" panose="020B0502020202020204" pitchFamily="34" charset="0"/>
                      </a:endParaRPr>
                    </a:p>
                  </a:txBody>
                  <a:tcPr marL="47625" marR="47625" marT="47625" marB="47625" anchor="ctr"/>
                </a:tc>
                <a:tc>
                  <a:txBody>
                    <a:bodyPr/>
                    <a:lstStyle/>
                    <a:p>
                      <a:pPr algn="l" fontAlgn="ctr"/>
                      <a:r>
                        <a:rPr lang="en-US" sz="1700" b="1" dirty="0">
                          <a:effectLst/>
                          <a:latin typeface="Century Gothic" panose="020B0502020202020204" pitchFamily="34" charset="0"/>
                        </a:rPr>
                        <a:t>Number Range</a:t>
                      </a:r>
                      <a:endParaRPr lang="en-US" sz="1700" dirty="0">
                        <a:effectLst/>
                        <a:latin typeface="Century Gothic" panose="020B0502020202020204" pitchFamily="34" charset="0"/>
                      </a:endParaRPr>
                    </a:p>
                  </a:txBody>
                  <a:tcPr marL="47625" marR="47625" marT="47625" marB="47625" anchor="ctr"/>
                </a:tc>
                <a:tc>
                  <a:txBody>
                    <a:bodyPr/>
                    <a:lstStyle/>
                    <a:p>
                      <a:pPr algn="l" fontAlgn="ctr"/>
                      <a:r>
                        <a:rPr lang="en-US" sz="1700" b="1" dirty="0">
                          <a:effectLst/>
                          <a:latin typeface="Century Gothic" panose="020B0502020202020204" pitchFamily="34" charset="0"/>
                        </a:rPr>
                        <a:t>Description</a:t>
                      </a:r>
                      <a:endParaRPr lang="en-US" sz="170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297247114"/>
                  </a:ext>
                </a:extLst>
              </a:tr>
              <a:tr h="370840">
                <a:tc>
                  <a:txBody>
                    <a:bodyPr/>
                    <a:lstStyle/>
                    <a:p>
                      <a:pPr fontAlgn="ctr"/>
                      <a:r>
                        <a:rPr lang="en-US" sz="1700" b="1" dirty="0">
                          <a:effectLst/>
                          <a:latin typeface="Century Gothic" panose="020B0502020202020204" pitchFamily="34" charset="0"/>
                        </a:rPr>
                        <a:t>Well-known Ports</a:t>
                      </a:r>
                      <a:endParaRPr lang="en-US" sz="1700" b="0" dirty="0">
                        <a:effectLst/>
                        <a:latin typeface="Century Gothic" panose="020B0502020202020204" pitchFamily="34" charset="0"/>
                      </a:endParaRPr>
                    </a:p>
                  </a:txBody>
                  <a:tcPr marL="47625" marR="47625" marT="47625" marB="47625" anchor="ctr"/>
                </a:tc>
                <a:tc>
                  <a:txBody>
                    <a:bodyPr/>
                    <a:lstStyle/>
                    <a:p>
                      <a:pPr fontAlgn="ctr"/>
                      <a:r>
                        <a:rPr lang="en-US" sz="1700" b="1" dirty="0">
                          <a:effectLst/>
                          <a:latin typeface="Century Gothic" panose="020B0502020202020204" pitchFamily="34" charset="0"/>
                        </a:rPr>
                        <a:t>0 to 1,023</a:t>
                      </a:r>
                      <a:endParaRPr lang="en-US" sz="1700" b="0" dirty="0">
                        <a:effectLst/>
                        <a:latin typeface="Century Gothic" panose="020B0502020202020204" pitchFamily="34" charset="0"/>
                      </a:endParaRPr>
                    </a:p>
                  </a:txBody>
                  <a:tcPr marL="47625" marR="47625" marT="47625" marB="47625" anchor="ctr"/>
                </a:tc>
                <a:tc>
                  <a:txBody>
                    <a:bodyPr/>
                    <a:lstStyle/>
                    <a:p>
                      <a:pPr fontAlgn="ctr">
                        <a:buFont typeface="Arial" panose="020B0604020202020204" pitchFamily="34" charset="0"/>
                        <a:buChar char="•"/>
                      </a:pPr>
                      <a:r>
                        <a:rPr lang="en-US" sz="1700" b="0" dirty="0">
                          <a:effectLst/>
                          <a:latin typeface="Century Gothic" panose="020B0502020202020204" pitchFamily="34" charset="0"/>
                        </a:rPr>
                        <a:t>These port numbers </a:t>
                      </a:r>
                      <a:r>
                        <a:rPr lang="en-US" sz="1700" b="1" dirty="0">
                          <a:effectLst/>
                          <a:latin typeface="Century Gothic" panose="020B0502020202020204" pitchFamily="34" charset="0"/>
                        </a:rPr>
                        <a:t>are reserved for common or popular services and applications </a:t>
                      </a:r>
                      <a:r>
                        <a:rPr lang="en-US" sz="1700" b="0" dirty="0">
                          <a:effectLst/>
                          <a:latin typeface="Century Gothic" panose="020B0502020202020204" pitchFamily="34" charset="0"/>
                        </a:rPr>
                        <a:t>such as web browsers, email clients, and remote access clients.</a:t>
                      </a:r>
                    </a:p>
                    <a:p>
                      <a:pPr fontAlgn="ctr">
                        <a:buFont typeface="Arial" panose="020B0604020202020204" pitchFamily="34" charset="0"/>
                        <a:buChar char="•"/>
                      </a:pPr>
                      <a:r>
                        <a:rPr lang="en-US" sz="1700" b="0" dirty="0">
                          <a:effectLst/>
                          <a:latin typeface="Century Gothic" panose="020B0502020202020204" pitchFamily="34" charset="0"/>
                        </a:rPr>
                        <a:t>Defined well-known ports for common server applications enables clients to easily identify the associated service required.</a:t>
                      </a:r>
                    </a:p>
                  </a:txBody>
                  <a:tcPr marL="47625" marR="47625" marT="47625" marB="47625" anchor="ctr"/>
                </a:tc>
                <a:extLst>
                  <a:ext uri="{0D108BD9-81ED-4DB2-BD59-A6C34878D82A}">
                    <a16:rowId xmlns:a16="http://schemas.microsoft.com/office/drawing/2014/main" val="3767578845"/>
                  </a:ext>
                </a:extLst>
              </a:tr>
              <a:tr h="370840">
                <a:tc>
                  <a:txBody>
                    <a:bodyPr/>
                    <a:lstStyle/>
                    <a:p>
                      <a:pPr fontAlgn="ctr"/>
                      <a:r>
                        <a:rPr lang="en-US" sz="1700" b="1" dirty="0">
                          <a:effectLst/>
                          <a:latin typeface="Century Gothic" panose="020B0502020202020204" pitchFamily="34" charset="0"/>
                        </a:rPr>
                        <a:t>Registered Ports</a:t>
                      </a:r>
                      <a:endParaRPr lang="en-US" sz="1700" b="0" dirty="0">
                        <a:effectLst/>
                        <a:latin typeface="Century Gothic" panose="020B0502020202020204" pitchFamily="34" charset="0"/>
                      </a:endParaRPr>
                    </a:p>
                  </a:txBody>
                  <a:tcPr marL="47625" marR="47625" marT="47625" marB="47625" anchor="ctr"/>
                </a:tc>
                <a:tc>
                  <a:txBody>
                    <a:bodyPr/>
                    <a:lstStyle/>
                    <a:p>
                      <a:pPr fontAlgn="ctr"/>
                      <a:r>
                        <a:rPr lang="en-US" sz="1700" b="1" dirty="0">
                          <a:effectLst/>
                          <a:latin typeface="Century Gothic" panose="020B0502020202020204" pitchFamily="34" charset="0"/>
                        </a:rPr>
                        <a:t>1,024 to 49,151</a:t>
                      </a:r>
                      <a:endParaRPr lang="en-US" sz="1700" b="0" dirty="0">
                        <a:effectLst/>
                        <a:latin typeface="Century Gothic" panose="020B0502020202020204" pitchFamily="34" charset="0"/>
                      </a:endParaRPr>
                    </a:p>
                  </a:txBody>
                  <a:tcPr marL="47625" marR="47625" marT="47625" marB="47625" anchor="ctr"/>
                </a:tc>
                <a:tc>
                  <a:txBody>
                    <a:bodyPr/>
                    <a:lstStyle/>
                    <a:p>
                      <a:pPr fontAlgn="ctr">
                        <a:buFont typeface="Arial" panose="020B0604020202020204" pitchFamily="34" charset="0"/>
                        <a:buChar char="•"/>
                      </a:pPr>
                      <a:r>
                        <a:rPr lang="en-US" sz="1700" b="0" dirty="0">
                          <a:effectLst/>
                          <a:latin typeface="Century Gothic" panose="020B0502020202020204" pitchFamily="34" charset="0"/>
                        </a:rPr>
                        <a:t>These port numbers are </a:t>
                      </a:r>
                      <a:r>
                        <a:rPr lang="en-US" sz="1700" b="1" dirty="0">
                          <a:effectLst/>
                          <a:latin typeface="Century Gothic" panose="020B0502020202020204" pitchFamily="34" charset="0"/>
                        </a:rPr>
                        <a:t>assigned by IANA </a:t>
                      </a:r>
                      <a:r>
                        <a:rPr lang="en-US" sz="1700" b="0" dirty="0">
                          <a:effectLst/>
                          <a:latin typeface="Century Gothic" panose="020B0502020202020204" pitchFamily="34" charset="0"/>
                        </a:rPr>
                        <a:t>to a requesting entity to use with specific processes or applications.</a:t>
                      </a:r>
                    </a:p>
                    <a:p>
                      <a:pPr fontAlgn="ctr">
                        <a:buFont typeface="Arial" panose="020B0604020202020204" pitchFamily="34" charset="0"/>
                        <a:buChar char="•"/>
                      </a:pPr>
                      <a:r>
                        <a:rPr lang="en-US" sz="1700" b="0" dirty="0">
                          <a:effectLst/>
                          <a:latin typeface="Century Gothic" panose="020B0502020202020204" pitchFamily="34" charset="0"/>
                        </a:rPr>
                        <a:t>These processes are primarily individual applications that a user has chosen to install, rather than common applications that would receive a well-known port number.</a:t>
                      </a:r>
                    </a:p>
                    <a:p>
                      <a:pPr fontAlgn="ctr">
                        <a:buFont typeface="Arial" panose="020B0604020202020204" pitchFamily="34" charset="0"/>
                        <a:buChar char="•"/>
                      </a:pPr>
                      <a:r>
                        <a:rPr lang="en-US" sz="1700" b="0" dirty="0">
                          <a:effectLst/>
                          <a:latin typeface="Century Gothic" panose="020B0502020202020204" pitchFamily="34" charset="0"/>
                        </a:rPr>
                        <a:t>For example, Cisco has registered port 1812 for its RADIUS server authentication process.</a:t>
                      </a:r>
                    </a:p>
                  </a:txBody>
                  <a:tcPr marL="47625" marR="47625" marT="47625" marB="47625" anchor="ctr"/>
                </a:tc>
                <a:extLst>
                  <a:ext uri="{0D108BD9-81ED-4DB2-BD59-A6C34878D82A}">
                    <a16:rowId xmlns:a16="http://schemas.microsoft.com/office/drawing/2014/main" val="1370143426"/>
                  </a:ext>
                </a:extLst>
              </a:tr>
              <a:tr h="370840">
                <a:tc>
                  <a:txBody>
                    <a:bodyPr/>
                    <a:lstStyle/>
                    <a:p>
                      <a:pPr fontAlgn="ctr"/>
                      <a:r>
                        <a:rPr lang="en-US" sz="1700" b="1" dirty="0">
                          <a:effectLst/>
                          <a:latin typeface="Century Gothic" panose="020B0502020202020204" pitchFamily="34" charset="0"/>
                        </a:rPr>
                        <a:t>Private </a:t>
                      </a:r>
                      <a:r>
                        <a:rPr lang="en-US" sz="1700" b="0" dirty="0">
                          <a:effectLst/>
                          <a:latin typeface="Century Gothic" panose="020B0502020202020204" pitchFamily="34" charset="0"/>
                        </a:rPr>
                        <a:t>and/or</a:t>
                      </a:r>
                      <a:r>
                        <a:rPr lang="en-US" sz="1700" b="1" dirty="0">
                          <a:effectLst/>
                          <a:latin typeface="Century Gothic" panose="020B0502020202020204" pitchFamily="34" charset="0"/>
                        </a:rPr>
                        <a:t> Dynamic Ports</a:t>
                      </a:r>
                      <a:endParaRPr lang="en-US" sz="1700" b="0" dirty="0">
                        <a:effectLst/>
                        <a:latin typeface="Century Gothic" panose="020B0502020202020204" pitchFamily="34" charset="0"/>
                      </a:endParaRPr>
                    </a:p>
                  </a:txBody>
                  <a:tcPr marL="47625" marR="47625" marT="47625" marB="47625" anchor="ctr"/>
                </a:tc>
                <a:tc>
                  <a:txBody>
                    <a:bodyPr/>
                    <a:lstStyle/>
                    <a:p>
                      <a:pPr fontAlgn="ctr"/>
                      <a:r>
                        <a:rPr lang="en-US" sz="1700" b="1" dirty="0">
                          <a:effectLst/>
                          <a:latin typeface="Century Gothic" panose="020B0502020202020204" pitchFamily="34" charset="0"/>
                        </a:rPr>
                        <a:t>49,152 to 65,535</a:t>
                      </a:r>
                      <a:endParaRPr lang="en-US" sz="1700" b="0" dirty="0">
                        <a:effectLst/>
                        <a:latin typeface="Century Gothic" panose="020B0502020202020204" pitchFamily="34" charset="0"/>
                      </a:endParaRPr>
                    </a:p>
                  </a:txBody>
                  <a:tcPr marL="47625" marR="47625" marT="47625" marB="47625" anchor="ctr"/>
                </a:tc>
                <a:tc>
                  <a:txBody>
                    <a:bodyPr/>
                    <a:lstStyle/>
                    <a:p>
                      <a:pPr fontAlgn="ctr">
                        <a:buFont typeface="Arial" panose="020B0604020202020204" pitchFamily="34" charset="0"/>
                        <a:buChar char="•"/>
                      </a:pPr>
                      <a:r>
                        <a:rPr lang="en-US" sz="1700" b="0" dirty="0">
                          <a:effectLst/>
                          <a:latin typeface="Century Gothic" panose="020B0502020202020204" pitchFamily="34" charset="0"/>
                        </a:rPr>
                        <a:t>These ports are also known as </a:t>
                      </a:r>
                      <a:r>
                        <a:rPr lang="en-US" sz="1700" b="1" i="1" dirty="0">
                          <a:effectLst/>
                          <a:latin typeface="Century Gothic" panose="020B0502020202020204" pitchFamily="34" charset="0"/>
                        </a:rPr>
                        <a:t>ephemeral ports</a:t>
                      </a:r>
                      <a:r>
                        <a:rPr lang="en-US" sz="1700" b="0" dirty="0">
                          <a:effectLst/>
                          <a:latin typeface="Century Gothic" panose="020B0502020202020204" pitchFamily="34" charset="0"/>
                        </a:rPr>
                        <a:t>.</a:t>
                      </a:r>
                    </a:p>
                    <a:p>
                      <a:pPr fontAlgn="ctr">
                        <a:buFont typeface="Arial" panose="020B0604020202020204" pitchFamily="34" charset="0"/>
                        <a:buChar char="•"/>
                      </a:pPr>
                      <a:r>
                        <a:rPr lang="en-US" sz="1700" b="0" dirty="0">
                          <a:effectLst/>
                          <a:latin typeface="Century Gothic" panose="020B0502020202020204" pitchFamily="34" charset="0"/>
                        </a:rPr>
                        <a:t>The client’s OS usually assign port numbers dynamically when a connection to a service is initiated.</a:t>
                      </a:r>
                    </a:p>
                    <a:p>
                      <a:pPr fontAlgn="ctr">
                        <a:buFont typeface="Arial" panose="020B0604020202020204" pitchFamily="34" charset="0"/>
                        <a:buChar char="•"/>
                      </a:pPr>
                      <a:r>
                        <a:rPr lang="en-US" sz="1700" b="0" dirty="0">
                          <a:effectLst/>
                          <a:latin typeface="Century Gothic" panose="020B0502020202020204" pitchFamily="34" charset="0"/>
                        </a:rPr>
                        <a:t>The dynamic port is then used to identify the client application during communication.</a:t>
                      </a:r>
                    </a:p>
                  </a:txBody>
                  <a:tcPr marL="47625" marR="47625" marT="47625" marB="47625" anchor="ctr"/>
                </a:tc>
                <a:extLst>
                  <a:ext uri="{0D108BD9-81ED-4DB2-BD59-A6C34878D82A}">
                    <a16:rowId xmlns:a16="http://schemas.microsoft.com/office/drawing/2014/main" val="1654859365"/>
                  </a:ext>
                </a:extLst>
              </a:tr>
            </a:tbl>
          </a:graphicData>
        </a:graphic>
      </p:graphicFrame>
    </p:spTree>
    <p:extLst>
      <p:ext uri="{BB962C8B-B14F-4D97-AF65-F5344CB8AC3E}">
        <p14:creationId xmlns:p14="http://schemas.microsoft.com/office/powerpoint/2010/main" val="24376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61010"/>
            <a:ext cx="8345488" cy="577948"/>
          </a:xfrm>
        </p:spPr>
        <p:txBody>
          <a:bodyPr/>
          <a:lstStyle/>
          <a:p>
            <a:r>
              <a:rPr lang="en-US" sz="1800" dirty="0">
                <a:latin typeface="Century Gothic" panose="020B0502020202020204" pitchFamily="34" charset="0"/>
              </a:rPr>
              <a:t>Port Numbers</a:t>
            </a:r>
            <a:br>
              <a:rPr lang="en-US" sz="3600" dirty="0">
                <a:latin typeface="Century Gothic" panose="020B0502020202020204" pitchFamily="34" charset="0"/>
              </a:rPr>
            </a:br>
            <a:r>
              <a:rPr lang="en-US" sz="2800" dirty="0">
                <a:latin typeface="Century Gothic" panose="020B0502020202020204" pitchFamily="34" charset="0"/>
              </a:rPr>
              <a:t>Port Number Groups (Cont.)</a:t>
            </a:r>
          </a:p>
        </p:txBody>
      </p:sp>
      <p:sp>
        <p:nvSpPr>
          <p:cNvPr id="6" name="TextBox 5">
            <a:extLst>
              <a:ext uri="{FF2B5EF4-FFF2-40B4-BE49-F238E27FC236}">
                <a16:creationId xmlns:a16="http://schemas.microsoft.com/office/drawing/2014/main" id="{777A3BC4-485B-E54C-B36A-54DFC73ED41E}"/>
              </a:ext>
            </a:extLst>
          </p:cNvPr>
          <p:cNvSpPr txBox="1"/>
          <p:nvPr/>
        </p:nvSpPr>
        <p:spPr>
          <a:xfrm>
            <a:off x="2649730" y="1160878"/>
            <a:ext cx="3046027" cy="341632"/>
          </a:xfrm>
          <a:prstGeom prst="rect">
            <a:avLst/>
          </a:prstGeom>
          <a:noFill/>
        </p:spPr>
        <p:txBody>
          <a:bodyPr wrap="none" rtlCol="0">
            <a:spAutoFit/>
          </a:bodyPr>
          <a:lstStyle/>
          <a:p>
            <a:r>
              <a:rPr lang="en-US" sz="1800" dirty="0">
                <a:latin typeface="Century Gothic" panose="020B0502020202020204" pitchFamily="34" charset="0"/>
              </a:rPr>
              <a:t>Well-Known Port Numbers</a:t>
            </a:r>
          </a:p>
        </p:txBody>
      </p:sp>
      <p:graphicFrame>
        <p:nvGraphicFramePr>
          <p:cNvPr id="5" name="Table 4">
            <a:extLst>
              <a:ext uri="{FF2B5EF4-FFF2-40B4-BE49-F238E27FC236}">
                <a16:creationId xmlns:a16="http://schemas.microsoft.com/office/drawing/2014/main" id="{A94BA23F-8399-A849-B4AF-225C585B5893}"/>
              </a:ext>
            </a:extLst>
          </p:cNvPr>
          <p:cNvGraphicFramePr>
            <a:graphicFrameLocks noGrp="1"/>
          </p:cNvGraphicFramePr>
          <p:nvPr>
            <p:extLst>
              <p:ext uri="{D42A27DB-BD31-4B8C-83A1-F6EECF244321}">
                <p14:modId xmlns:p14="http://schemas.microsoft.com/office/powerpoint/2010/main" val="1694244725"/>
              </p:ext>
            </p:extLst>
          </p:nvPr>
        </p:nvGraphicFramePr>
        <p:xfrm>
          <a:off x="167640" y="1578314"/>
          <a:ext cx="8823960" cy="5086350"/>
        </p:xfrm>
        <a:graphic>
          <a:graphicData uri="http://schemas.openxmlformats.org/drawingml/2006/table">
            <a:tbl>
              <a:tblPr firstRow="1" bandRow="1">
                <a:tableStyleId>{5C22544A-7EE6-4342-B048-85BDC9FD1C3A}</a:tableStyleId>
              </a:tblPr>
              <a:tblGrid>
                <a:gridCol w="1402080">
                  <a:extLst>
                    <a:ext uri="{9D8B030D-6E8A-4147-A177-3AD203B41FA5}">
                      <a16:colId xmlns:a16="http://schemas.microsoft.com/office/drawing/2014/main" val="1156822306"/>
                    </a:ext>
                  </a:extLst>
                </a:gridCol>
                <a:gridCol w="1077598">
                  <a:extLst>
                    <a:ext uri="{9D8B030D-6E8A-4147-A177-3AD203B41FA5}">
                      <a16:colId xmlns:a16="http://schemas.microsoft.com/office/drawing/2014/main" val="3577741380"/>
                    </a:ext>
                  </a:extLst>
                </a:gridCol>
                <a:gridCol w="6344282">
                  <a:extLst>
                    <a:ext uri="{9D8B030D-6E8A-4147-A177-3AD203B41FA5}">
                      <a16:colId xmlns:a16="http://schemas.microsoft.com/office/drawing/2014/main" val="4011775180"/>
                    </a:ext>
                  </a:extLst>
                </a:gridCol>
              </a:tblGrid>
              <a:tr h="313857">
                <a:tc>
                  <a:txBody>
                    <a:bodyPr/>
                    <a:lstStyle/>
                    <a:p>
                      <a:pPr algn="l" fontAlgn="ctr"/>
                      <a:r>
                        <a:rPr lang="en-US" sz="1600" b="1" dirty="0">
                          <a:effectLst/>
                          <a:latin typeface="Century Gothic" panose="020B0502020202020204" pitchFamily="34" charset="0"/>
                        </a:rPr>
                        <a:t>Port Number</a:t>
                      </a:r>
                      <a:endParaRPr lang="en-US" sz="1600" dirty="0">
                        <a:effectLst/>
                        <a:latin typeface="Century Gothic" panose="020B0502020202020204" pitchFamily="34" charset="0"/>
                      </a:endParaRPr>
                    </a:p>
                  </a:txBody>
                  <a:tcPr marL="47625" marR="47625" marT="47625" marB="47625" anchor="ctr"/>
                </a:tc>
                <a:tc>
                  <a:txBody>
                    <a:bodyPr/>
                    <a:lstStyle/>
                    <a:p>
                      <a:pPr algn="l" fontAlgn="ctr"/>
                      <a:r>
                        <a:rPr lang="en-US" sz="1600" b="1" dirty="0">
                          <a:effectLst/>
                          <a:latin typeface="Century Gothic" panose="020B0502020202020204" pitchFamily="34" charset="0"/>
                        </a:rPr>
                        <a:t>Protocol</a:t>
                      </a:r>
                      <a:endParaRPr lang="en-US" sz="1600" dirty="0">
                        <a:effectLst/>
                        <a:latin typeface="Century Gothic" panose="020B0502020202020204" pitchFamily="34" charset="0"/>
                      </a:endParaRPr>
                    </a:p>
                  </a:txBody>
                  <a:tcPr marL="47625" marR="47625" marT="47625" marB="47625" anchor="ctr"/>
                </a:tc>
                <a:tc>
                  <a:txBody>
                    <a:bodyPr/>
                    <a:lstStyle/>
                    <a:p>
                      <a:pPr algn="l" fontAlgn="ctr"/>
                      <a:r>
                        <a:rPr lang="en-US" sz="1600" b="1" dirty="0">
                          <a:effectLst/>
                          <a:latin typeface="Century Gothic" panose="020B0502020202020204" pitchFamily="34" charset="0"/>
                        </a:rPr>
                        <a:t>Application</a:t>
                      </a:r>
                      <a:endParaRPr lang="en-US" sz="160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042150830"/>
                  </a:ext>
                </a:extLst>
              </a:tr>
              <a:tr h="256362">
                <a:tc>
                  <a:txBody>
                    <a:bodyPr/>
                    <a:lstStyle/>
                    <a:p>
                      <a:pPr fontAlgn="ctr"/>
                      <a:r>
                        <a:rPr lang="en-US" sz="1600" b="1" dirty="0">
                          <a:effectLst/>
                          <a:latin typeface="Century Gothic" panose="020B0502020202020204" pitchFamily="34" charset="0"/>
                        </a:rPr>
                        <a:t>20</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TCP</a:t>
                      </a:r>
                    </a:p>
                  </a:txBody>
                  <a:tcPr marL="47625" marR="47625" marT="47625" marB="47625" anchor="ctr"/>
                </a:tc>
                <a:tc>
                  <a:txBody>
                    <a:bodyPr/>
                    <a:lstStyle/>
                    <a:p>
                      <a:pPr fontAlgn="ctr"/>
                      <a:r>
                        <a:rPr lang="en-US" sz="1600" b="0" dirty="0">
                          <a:effectLst/>
                          <a:latin typeface="Century Gothic" panose="020B0502020202020204" pitchFamily="34" charset="0"/>
                        </a:rPr>
                        <a:t>File Transfer Protocol (FTP) - Data</a:t>
                      </a:r>
                    </a:p>
                  </a:txBody>
                  <a:tcPr marL="47625" marR="47625" marT="47625" marB="47625" anchor="ctr"/>
                </a:tc>
                <a:extLst>
                  <a:ext uri="{0D108BD9-81ED-4DB2-BD59-A6C34878D82A}">
                    <a16:rowId xmlns:a16="http://schemas.microsoft.com/office/drawing/2014/main" val="447324189"/>
                  </a:ext>
                </a:extLst>
              </a:tr>
              <a:tr h="256362">
                <a:tc>
                  <a:txBody>
                    <a:bodyPr/>
                    <a:lstStyle/>
                    <a:p>
                      <a:pPr fontAlgn="ctr"/>
                      <a:r>
                        <a:rPr lang="en-US" sz="1600" b="1" dirty="0">
                          <a:effectLst/>
                          <a:latin typeface="Century Gothic" panose="020B0502020202020204" pitchFamily="34" charset="0"/>
                        </a:rPr>
                        <a:t>21</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TCP</a:t>
                      </a:r>
                    </a:p>
                  </a:txBody>
                  <a:tcPr marL="47625" marR="47625" marT="47625" marB="47625" anchor="ctr"/>
                </a:tc>
                <a:tc>
                  <a:txBody>
                    <a:bodyPr/>
                    <a:lstStyle/>
                    <a:p>
                      <a:pPr fontAlgn="ctr"/>
                      <a:r>
                        <a:rPr lang="en-US" sz="1600" b="0" dirty="0">
                          <a:effectLst/>
                          <a:latin typeface="Century Gothic" panose="020B0502020202020204" pitchFamily="34" charset="0"/>
                        </a:rPr>
                        <a:t>File Transfer Protocol (FTP) - Control</a:t>
                      </a:r>
                    </a:p>
                  </a:txBody>
                  <a:tcPr marL="47625" marR="47625" marT="47625" marB="47625" anchor="ctr"/>
                </a:tc>
                <a:extLst>
                  <a:ext uri="{0D108BD9-81ED-4DB2-BD59-A6C34878D82A}">
                    <a16:rowId xmlns:a16="http://schemas.microsoft.com/office/drawing/2014/main" val="260826436"/>
                  </a:ext>
                </a:extLst>
              </a:tr>
              <a:tr h="256362">
                <a:tc>
                  <a:txBody>
                    <a:bodyPr/>
                    <a:lstStyle/>
                    <a:p>
                      <a:pPr fontAlgn="ctr"/>
                      <a:r>
                        <a:rPr lang="en-US" sz="1600" b="1" dirty="0">
                          <a:effectLst/>
                          <a:latin typeface="Century Gothic" panose="020B0502020202020204" pitchFamily="34" charset="0"/>
                        </a:rPr>
                        <a:t>22</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TCP</a:t>
                      </a:r>
                    </a:p>
                  </a:txBody>
                  <a:tcPr marL="47625" marR="47625" marT="47625" marB="47625" anchor="ctr"/>
                </a:tc>
                <a:tc>
                  <a:txBody>
                    <a:bodyPr/>
                    <a:lstStyle/>
                    <a:p>
                      <a:pPr fontAlgn="ctr"/>
                      <a:r>
                        <a:rPr lang="en-US" sz="1600" b="0" dirty="0">
                          <a:effectLst/>
                          <a:latin typeface="Century Gothic" panose="020B0502020202020204" pitchFamily="34" charset="0"/>
                        </a:rPr>
                        <a:t>Secure Shell (SSH)</a:t>
                      </a:r>
                    </a:p>
                  </a:txBody>
                  <a:tcPr marL="47625" marR="47625" marT="47625" marB="47625" anchor="ctr"/>
                </a:tc>
                <a:extLst>
                  <a:ext uri="{0D108BD9-81ED-4DB2-BD59-A6C34878D82A}">
                    <a16:rowId xmlns:a16="http://schemas.microsoft.com/office/drawing/2014/main" val="2532563834"/>
                  </a:ext>
                </a:extLst>
              </a:tr>
              <a:tr h="256362">
                <a:tc>
                  <a:txBody>
                    <a:bodyPr/>
                    <a:lstStyle/>
                    <a:p>
                      <a:pPr fontAlgn="ctr"/>
                      <a:r>
                        <a:rPr lang="en-US" sz="1600" b="1" dirty="0">
                          <a:effectLst/>
                          <a:latin typeface="Century Gothic" panose="020B0502020202020204" pitchFamily="34" charset="0"/>
                        </a:rPr>
                        <a:t>23</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TCP</a:t>
                      </a:r>
                    </a:p>
                  </a:txBody>
                  <a:tcPr marL="47625" marR="47625" marT="47625" marB="47625" anchor="ctr"/>
                </a:tc>
                <a:tc>
                  <a:txBody>
                    <a:bodyPr/>
                    <a:lstStyle/>
                    <a:p>
                      <a:pPr fontAlgn="ctr"/>
                      <a:r>
                        <a:rPr lang="en-US" sz="1600" b="0" dirty="0">
                          <a:effectLst/>
                          <a:latin typeface="Century Gothic" panose="020B0502020202020204" pitchFamily="34" charset="0"/>
                        </a:rPr>
                        <a:t>Telnet</a:t>
                      </a:r>
                    </a:p>
                  </a:txBody>
                  <a:tcPr marL="47625" marR="47625" marT="47625" marB="47625" anchor="ctr"/>
                </a:tc>
                <a:extLst>
                  <a:ext uri="{0D108BD9-81ED-4DB2-BD59-A6C34878D82A}">
                    <a16:rowId xmlns:a16="http://schemas.microsoft.com/office/drawing/2014/main" val="650596279"/>
                  </a:ext>
                </a:extLst>
              </a:tr>
              <a:tr h="256362">
                <a:tc>
                  <a:txBody>
                    <a:bodyPr/>
                    <a:lstStyle/>
                    <a:p>
                      <a:pPr fontAlgn="ctr"/>
                      <a:r>
                        <a:rPr lang="en-US" sz="1600" b="1" dirty="0">
                          <a:effectLst/>
                          <a:latin typeface="Century Gothic" panose="020B0502020202020204" pitchFamily="34" charset="0"/>
                        </a:rPr>
                        <a:t>25</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TCP</a:t>
                      </a:r>
                    </a:p>
                  </a:txBody>
                  <a:tcPr marL="47625" marR="47625" marT="47625" marB="47625" anchor="ctr"/>
                </a:tc>
                <a:tc>
                  <a:txBody>
                    <a:bodyPr/>
                    <a:lstStyle/>
                    <a:p>
                      <a:pPr fontAlgn="ctr"/>
                      <a:r>
                        <a:rPr lang="en-US" sz="1600" b="0" dirty="0">
                          <a:effectLst/>
                          <a:latin typeface="Century Gothic" panose="020B0502020202020204" pitchFamily="34" charset="0"/>
                        </a:rPr>
                        <a:t>Simple Mail Transfer Protocol (SMTP)</a:t>
                      </a:r>
                    </a:p>
                  </a:txBody>
                  <a:tcPr marL="47625" marR="47625" marT="47625" marB="47625" anchor="ctr"/>
                </a:tc>
                <a:extLst>
                  <a:ext uri="{0D108BD9-81ED-4DB2-BD59-A6C34878D82A}">
                    <a16:rowId xmlns:a16="http://schemas.microsoft.com/office/drawing/2014/main" val="3717695529"/>
                  </a:ext>
                </a:extLst>
              </a:tr>
              <a:tr h="256362">
                <a:tc>
                  <a:txBody>
                    <a:bodyPr/>
                    <a:lstStyle/>
                    <a:p>
                      <a:pPr fontAlgn="ctr"/>
                      <a:r>
                        <a:rPr lang="en-US" sz="1600" b="1" dirty="0">
                          <a:effectLst/>
                          <a:latin typeface="Century Gothic" panose="020B0502020202020204" pitchFamily="34" charset="0"/>
                        </a:rPr>
                        <a:t>53</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UDP, TCP</a:t>
                      </a:r>
                    </a:p>
                  </a:txBody>
                  <a:tcPr marL="47625" marR="47625" marT="47625" marB="47625" anchor="ctr"/>
                </a:tc>
                <a:tc>
                  <a:txBody>
                    <a:bodyPr/>
                    <a:lstStyle/>
                    <a:p>
                      <a:pPr fontAlgn="ctr"/>
                      <a:r>
                        <a:rPr lang="en-US" sz="1600" b="0" dirty="0">
                          <a:effectLst/>
                          <a:latin typeface="Century Gothic" panose="020B0502020202020204" pitchFamily="34" charset="0"/>
                        </a:rPr>
                        <a:t>Domain Name Service (DNS)</a:t>
                      </a:r>
                    </a:p>
                  </a:txBody>
                  <a:tcPr marL="47625" marR="47625" marT="47625" marB="47625" anchor="ctr"/>
                </a:tc>
                <a:extLst>
                  <a:ext uri="{0D108BD9-81ED-4DB2-BD59-A6C34878D82A}">
                    <a16:rowId xmlns:a16="http://schemas.microsoft.com/office/drawing/2014/main" val="2099667743"/>
                  </a:ext>
                </a:extLst>
              </a:tr>
              <a:tr h="256362">
                <a:tc>
                  <a:txBody>
                    <a:bodyPr/>
                    <a:lstStyle/>
                    <a:p>
                      <a:pPr fontAlgn="ctr"/>
                      <a:r>
                        <a:rPr lang="en-US" sz="1600" b="1" dirty="0">
                          <a:effectLst/>
                          <a:latin typeface="Century Gothic" panose="020B0502020202020204" pitchFamily="34" charset="0"/>
                        </a:rPr>
                        <a:t>67</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UDP</a:t>
                      </a:r>
                    </a:p>
                  </a:txBody>
                  <a:tcPr marL="47625" marR="47625" marT="47625" marB="47625" anchor="ctr"/>
                </a:tc>
                <a:tc>
                  <a:txBody>
                    <a:bodyPr/>
                    <a:lstStyle/>
                    <a:p>
                      <a:pPr fontAlgn="ctr"/>
                      <a:r>
                        <a:rPr lang="en-US" sz="1600" b="0" dirty="0">
                          <a:effectLst/>
                          <a:latin typeface="Century Gothic" panose="020B0502020202020204" pitchFamily="34" charset="0"/>
                        </a:rPr>
                        <a:t>Dynamic Host Configuration Protocol (DHCP) - Server</a:t>
                      </a:r>
                    </a:p>
                  </a:txBody>
                  <a:tcPr marL="47625" marR="47625" marT="47625" marB="47625" anchor="ctr"/>
                </a:tc>
                <a:extLst>
                  <a:ext uri="{0D108BD9-81ED-4DB2-BD59-A6C34878D82A}">
                    <a16:rowId xmlns:a16="http://schemas.microsoft.com/office/drawing/2014/main" val="86902555"/>
                  </a:ext>
                </a:extLst>
              </a:tr>
              <a:tr h="256362">
                <a:tc>
                  <a:txBody>
                    <a:bodyPr/>
                    <a:lstStyle/>
                    <a:p>
                      <a:pPr fontAlgn="ctr"/>
                      <a:r>
                        <a:rPr lang="en-US" sz="1600" b="1" dirty="0">
                          <a:effectLst/>
                          <a:latin typeface="Century Gothic" panose="020B0502020202020204" pitchFamily="34" charset="0"/>
                        </a:rPr>
                        <a:t>68</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UDP</a:t>
                      </a:r>
                    </a:p>
                  </a:txBody>
                  <a:tcPr marL="47625" marR="47625" marT="47625" marB="47625" anchor="ctr"/>
                </a:tc>
                <a:tc>
                  <a:txBody>
                    <a:bodyPr/>
                    <a:lstStyle/>
                    <a:p>
                      <a:pPr fontAlgn="ctr"/>
                      <a:r>
                        <a:rPr lang="en-US" sz="1600" b="0" dirty="0">
                          <a:effectLst/>
                          <a:latin typeface="Century Gothic" panose="020B0502020202020204" pitchFamily="34" charset="0"/>
                        </a:rPr>
                        <a:t>Dynamic Host Configuration Protocol - Client</a:t>
                      </a:r>
                    </a:p>
                  </a:txBody>
                  <a:tcPr marL="47625" marR="47625" marT="47625" marB="47625" anchor="ctr"/>
                </a:tc>
                <a:extLst>
                  <a:ext uri="{0D108BD9-81ED-4DB2-BD59-A6C34878D82A}">
                    <a16:rowId xmlns:a16="http://schemas.microsoft.com/office/drawing/2014/main" val="2286869978"/>
                  </a:ext>
                </a:extLst>
              </a:tr>
              <a:tr h="256362">
                <a:tc>
                  <a:txBody>
                    <a:bodyPr/>
                    <a:lstStyle/>
                    <a:p>
                      <a:pPr fontAlgn="ctr"/>
                      <a:r>
                        <a:rPr lang="en-US" sz="1600" b="1" dirty="0">
                          <a:effectLst/>
                          <a:latin typeface="Century Gothic" panose="020B0502020202020204" pitchFamily="34" charset="0"/>
                        </a:rPr>
                        <a:t>69</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UDP</a:t>
                      </a:r>
                    </a:p>
                  </a:txBody>
                  <a:tcPr marL="47625" marR="47625" marT="47625" marB="47625" anchor="ctr"/>
                </a:tc>
                <a:tc>
                  <a:txBody>
                    <a:bodyPr/>
                    <a:lstStyle/>
                    <a:p>
                      <a:pPr fontAlgn="ctr"/>
                      <a:r>
                        <a:rPr lang="en-US" sz="1600" b="0" dirty="0">
                          <a:effectLst/>
                          <a:latin typeface="Century Gothic" panose="020B0502020202020204" pitchFamily="34" charset="0"/>
                        </a:rPr>
                        <a:t>Trivial File Transfer Protocol (TFTP)</a:t>
                      </a:r>
                    </a:p>
                  </a:txBody>
                  <a:tcPr marL="47625" marR="47625" marT="47625" marB="47625" anchor="ctr"/>
                </a:tc>
                <a:extLst>
                  <a:ext uri="{0D108BD9-81ED-4DB2-BD59-A6C34878D82A}">
                    <a16:rowId xmlns:a16="http://schemas.microsoft.com/office/drawing/2014/main" val="778081186"/>
                  </a:ext>
                </a:extLst>
              </a:tr>
              <a:tr h="256362">
                <a:tc>
                  <a:txBody>
                    <a:bodyPr/>
                    <a:lstStyle/>
                    <a:p>
                      <a:pPr fontAlgn="ctr"/>
                      <a:r>
                        <a:rPr lang="en-US" sz="1600" b="1" dirty="0">
                          <a:effectLst/>
                          <a:latin typeface="Century Gothic" panose="020B0502020202020204" pitchFamily="34" charset="0"/>
                        </a:rPr>
                        <a:t>80</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TCP</a:t>
                      </a:r>
                    </a:p>
                  </a:txBody>
                  <a:tcPr marL="47625" marR="47625" marT="47625" marB="47625" anchor="ctr"/>
                </a:tc>
                <a:tc>
                  <a:txBody>
                    <a:bodyPr/>
                    <a:lstStyle/>
                    <a:p>
                      <a:pPr fontAlgn="ctr"/>
                      <a:r>
                        <a:rPr lang="en-US" sz="1600" b="0" dirty="0">
                          <a:effectLst/>
                          <a:latin typeface="Century Gothic" panose="020B0502020202020204" pitchFamily="34" charset="0"/>
                        </a:rPr>
                        <a:t>Hypertext Transfer Protocol (HTTP)</a:t>
                      </a:r>
                    </a:p>
                  </a:txBody>
                  <a:tcPr marL="47625" marR="47625" marT="47625" marB="47625" anchor="ctr"/>
                </a:tc>
                <a:extLst>
                  <a:ext uri="{0D108BD9-81ED-4DB2-BD59-A6C34878D82A}">
                    <a16:rowId xmlns:a16="http://schemas.microsoft.com/office/drawing/2014/main" val="3074378529"/>
                  </a:ext>
                </a:extLst>
              </a:tr>
              <a:tr h="256362">
                <a:tc>
                  <a:txBody>
                    <a:bodyPr/>
                    <a:lstStyle/>
                    <a:p>
                      <a:pPr fontAlgn="ctr"/>
                      <a:r>
                        <a:rPr lang="en-US" sz="1600" b="1" dirty="0">
                          <a:effectLst/>
                          <a:latin typeface="Century Gothic" panose="020B0502020202020204" pitchFamily="34" charset="0"/>
                        </a:rPr>
                        <a:t>110</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TCP</a:t>
                      </a:r>
                    </a:p>
                  </a:txBody>
                  <a:tcPr marL="47625" marR="47625" marT="47625" marB="47625" anchor="ctr"/>
                </a:tc>
                <a:tc>
                  <a:txBody>
                    <a:bodyPr/>
                    <a:lstStyle/>
                    <a:p>
                      <a:pPr fontAlgn="ctr"/>
                      <a:r>
                        <a:rPr lang="en-US" sz="1600" b="0" dirty="0">
                          <a:effectLst/>
                          <a:latin typeface="Century Gothic" panose="020B0502020202020204" pitchFamily="34" charset="0"/>
                        </a:rPr>
                        <a:t>Post Office Protocol version 3 (POP3)</a:t>
                      </a:r>
                    </a:p>
                  </a:txBody>
                  <a:tcPr marL="47625" marR="47625" marT="47625" marB="47625" anchor="ctr"/>
                </a:tc>
                <a:extLst>
                  <a:ext uri="{0D108BD9-81ED-4DB2-BD59-A6C34878D82A}">
                    <a16:rowId xmlns:a16="http://schemas.microsoft.com/office/drawing/2014/main" val="1348475859"/>
                  </a:ext>
                </a:extLst>
              </a:tr>
              <a:tr h="256362">
                <a:tc>
                  <a:txBody>
                    <a:bodyPr/>
                    <a:lstStyle/>
                    <a:p>
                      <a:pPr fontAlgn="ctr"/>
                      <a:r>
                        <a:rPr lang="en-US" sz="1600" b="1" dirty="0">
                          <a:effectLst/>
                          <a:latin typeface="Century Gothic" panose="020B0502020202020204" pitchFamily="34" charset="0"/>
                        </a:rPr>
                        <a:t>143</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TCP</a:t>
                      </a:r>
                    </a:p>
                  </a:txBody>
                  <a:tcPr marL="47625" marR="47625" marT="47625" marB="47625" anchor="ctr"/>
                </a:tc>
                <a:tc>
                  <a:txBody>
                    <a:bodyPr/>
                    <a:lstStyle/>
                    <a:p>
                      <a:pPr fontAlgn="ctr"/>
                      <a:r>
                        <a:rPr lang="en-US" sz="1600" b="0" dirty="0">
                          <a:effectLst/>
                          <a:latin typeface="Century Gothic" panose="020B0502020202020204" pitchFamily="34" charset="0"/>
                        </a:rPr>
                        <a:t>Internet Message Access Protocol (IMAP)</a:t>
                      </a:r>
                    </a:p>
                  </a:txBody>
                  <a:tcPr marL="47625" marR="47625" marT="47625" marB="47625" anchor="ctr"/>
                </a:tc>
                <a:extLst>
                  <a:ext uri="{0D108BD9-81ED-4DB2-BD59-A6C34878D82A}">
                    <a16:rowId xmlns:a16="http://schemas.microsoft.com/office/drawing/2014/main" val="420621283"/>
                  </a:ext>
                </a:extLst>
              </a:tr>
              <a:tr h="256362">
                <a:tc>
                  <a:txBody>
                    <a:bodyPr/>
                    <a:lstStyle/>
                    <a:p>
                      <a:pPr fontAlgn="ctr"/>
                      <a:r>
                        <a:rPr lang="en-US" sz="1600" b="1" dirty="0">
                          <a:effectLst/>
                          <a:latin typeface="Century Gothic" panose="020B0502020202020204" pitchFamily="34" charset="0"/>
                        </a:rPr>
                        <a:t>161</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UDP</a:t>
                      </a:r>
                    </a:p>
                  </a:txBody>
                  <a:tcPr marL="47625" marR="47625" marT="47625" marB="47625" anchor="ctr"/>
                </a:tc>
                <a:tc>
                  <a:txBody>
                    <a:bodyPr/>
                    <a:lstStyle/>
                    <a:p>
                      <a:pPr fontAlgn="ctr"/>
                      <a:r>
                        <a:rPr lang="en-US" sz="1600" b="0" dirty="0">
                          <a:effectLst/>
                          <a:latin typeface="Century Gothic" panose="020B0502020202020204" pitchFamily="34" charset="0"/>
                        </a:rPr>
                        <a:t>Simple Network Management Protocol (SNMP)</a:t>
                      </a:r>
                    </a:p>
                  </a:txBody>
                  <a:tcPr marL="47625" marR="47625" marT="47625" marB="47625" anchor="ctr"/>
                </a:tc>
                <a:extLst>
                  <a:ext uri="{0D108BD9-81ED-4DB2-BD59-A6C34878D82A}">
                    <a16:rowId xmlns:a16="http://schemas.microsoft.com/office/drawing/2014/main" val="286351555"/>
                  </a:ext>
                </a:extLst>
              </a:tr>
              <a:tr h="256362">
                <a:tc>
                  <a:txBody>
                    <a:bodyPr/>
                    <a:lstStyle/>
                    <a:p>
                      <a:pPr fontAlgn="ctr"/>
                      <a:r>
                        <a:rPr lang="en-US" sz="1600" b="1" dirty="0">
                          <a:effectLst/>
                          <a:latin typeface="Century Gothic" panose="020B0502020202020204" pitchFamily="34" charset="0"/>
                        </a:rPr>
                        <a:t>443</a:t>
                      </a:r>
                      <a:endParaRPr lang="en-US" sz="1600" b="0" dirty="0">
                        <a:effectLst/>
                        <a:latin typeface="Century Gothic" panose="020B0502020202020204" pitchFamily="34" charset="0"/>
                      </a:endParaRPr>
                    </a:p>
                  </a:txBody>
                  <a:tcPr marL="47625" marR="47625" marT="47625" marB="47625" anchor="ctr"/>
                </a:tc>
                <a:tc>
                  <a:txBody>
                    <a:bodyPr/>
                    <a:lstStyle/>
                    <a:p>
                      <a:pPr fontAlgn="ctr"/>
                      <a:r>
                        <a:rPr lang="en-US" sz="1600" b="0" dirty="0">
                          <a:effectLst/>
                          <a:latin typeface="Century Gothic" panose="020B0502020202020204" pitchFamily="34" charset="0"/>
                        </a:rPr>
                        <a:t>TCP</a:t>
                      </a:r>
                    </a:p>
                  </a:txBody>
                  <a:tcPr marL="47625" marR="47625" marT="47625" marB="47625" anchor="ctr"/>
                </a:tc>
                <a:tc>
                  <a:txBody>
                    <a:bodyPr/>
                    <a:lstStyle/>
                    <a:p>
                      <a:pPr fontAlgn="ctr"/>
                      <a:r>
                        <a:rPr lang="en-US" sz="1600" b="0" dirty="0">
                          <a:effectLst/>
                          <a:latin typeface="Century Gothic" panose="020B0502020202020204" pitchFamily="34" charset="0"/>
                        </a:rPr>
                        <a:t>Hypertext Transfer Protocol Secure (HTTPS)</a:t>
                      </a:r>
                    </a:p>
                  </a:txBody>
                  <a:tcPr marL="47625" marR="47625" marT="47625" marB="47625" anchor="ctr"/>
                </a:tc>
                <a:extLst>
                  <a:ext uri="{0D108BD9-81ED-4DB2-BD59-A6C34878D82A}">
                    <a16:rowId xmlns:a16="http://schemas.microsoft.com/office/drawing/2014/main" val="3823116889"/>
                  </a:ext>
                </a:extLst>
              </a:tr>
            </a:tbl>
          </a:graphicData>
        </a:graphic>
      </p:graphicFrame>
    </p:spTree>
    <p:extLst>
      <p:ext uri="{BB962C8B-B14F-4D97-AF65-F5344CB8AC3E}">
        <p14:creationId xmlns:p14="http://schemas.microsoft.com/office/powerpoint/2010/main" val="356696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TW" b="1" dirty="0">
                <a:latin typeface="Century Gothic" panose="020B0502020202020204" pitchFamily="34" charset="0"/>
                <a:ea typeface="新細明體" pitchFamily="18" charset="-120"/>
              </a:rPr>
              <a:t>At the end of this topic, You should be able to:</a:t>
            </a:r>
          </a:p>
          <a:p>
            <a:pPr marL="625475" lvl="1" indent="-285750" algn="just"/>
            <a:r>
              <a:rPr lang="en-US" dirty="0">
                <a:latin typeface="Century Gothic" panose="020B0502020202020204" pitchFamily="34" charset="0"/>
              </a:rPr>
              <a:t>Describe the purpose of the transport layer in managing the transportation of data in end-to-end communication.</a:t>
            </a:r>
          </a:p>
          <a:p>
            <a:pPr marL="625475" lvl="1" indent="-285750" algn="just"/>
            <a:r>
              <a:rPr lang="en-US" dirty="0">
                <a:latin typeface="Century Gothic" panose="020B0502020202020204" pitchFamily="34" charset="0"/>
              </a:rPr>
              <a:t>Describe characteristics of the TCP and UDP protocols, including port numbers and their uses.</a:t>
            </a:r>
          </a:p>
          <a:p>
            <a:pPr marL="625475" lvl="1" indent="-285750" algn="just"/>
            <a:r>
              <a:rPr lang="en-US" dirty="0">
                <a:latin typeface="Century Gothic" panose="020B0502020202020204" pitchFamily="34" charset="0"/>
              </a:rPr>
              <a:t>Explain how TCP session establishment and termination processes facilitate reliable communication.</a:t>
            </a:r>
          </a:p>
          <a:p>
            <a:pPr marL="625475" lvl="1" indent="-285750" algn="just"/>
            <a:r>
              <a:rPr lang="en-US" dirty="0">
                <a:latin typeface="Century Gothic" panose="020B0502020202020204" pitchFamily="34" charset="0"/>
              </a:rPr>
              <a:t>Explain how TCP protocol data units are transmitted and acknowledged to guarantee delivery.</a:t>
            </a:r>
          </a:p>
          <a:p>
            <a:pPr marL="625475" lvl="1" indent="-285750" algn="just"/>
            <a:r>
              <a:rPr lang="en-US" dirty="0">
                <a:latin typeface="Century Gothic" panose="020B0502020202020204" pitchFamily="34" charset="0"/>
              </a:rPr>
              <a:t>Describe the UDP client processes to establish communication with a server.</a:t>
            </a:r>
          </a:p>
          <a:p>
            <a:pPr marL="625475" lvl="1" indent="-285750" algn="just"/>
            <a:r>
              <a:rPr lang="en-US" dirty="0">
                <a:latin typeface="Century Gothic" panose="020B0502020202020204" pitchFamily="34" charset="0"/>
              </a:rPr>
              <a:t>Compare UDP and TCP.</a:t>
            </a:r>
          </a:p>
          <a:p>
            <a:endParaRPr lang="en-US" sz="2800" dirty="0"/>
          </a:p>
        </p:txBody>
      </p:sp>
      <p:sp>
        <p:nvSpPr>
          <p:cNvPr id="5" name="Text Box 2"/>
          <p:cNvSpPr txBox="1">
            <a:spLocks noGrp="1" noChangeArrowheads="1"/>
          </p:cNvSpPr>
          <p:nvPr>
            <p:ph type="title"/>
          </p:nvPr>
        </p:nvSpPr>
        <p:spPr bwMode="auto">
          <a:xfrm>
            <a:off x="2345543" y="826186"/>
            <a:ext cx="4560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Learning Outcomes</a:t>
            </a:r>
          </a:p>
        </p:txBody>
      </p:sp>
    </p:spTree>
    <p:extLst>
      <p:ext uri="{BB962C8B-B14F-4D97-AF65-F5344CB8AC3E}">
        <p14:creationId xmlns:p14="http://schemas.microsoft.com/office/powerpoint/2010/main" val="1211172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06692"/>
            <a:ext cx="8345488" cy="731837"/>
          </a:xfrm>
        </p:spPr>
        <p:txBody>
          <a:bodyPr/>
          <a:lstStyle/>
          <a:p>
            <a:r>
              <a:rPr lang="en-US" sz="1800" dirty="0">
                <a:latin typeface="Century Gothic" panose="020B0502020202020204" pitchFamily="34" charset="0"/>
              </a:rPr>
              <a:t>Port Numbers</a:t>
            </a:r>
            <a:br>
              <a:rPr lang="en-US" sz="3600" dirty="0">
                <a:latin typeface="Century Gothic" panose="020B0502020202020204" pitchFamily="34" charset="0"/>
              </a:rPr>
            </a:br>
            <a:r>
              <a:rPr lang="en-US" sz="2800" dirty="0">
                <a:latin typeface="Century Gothic" panose="020B0502020202020204" pitchFamily="34" charset="0"/>
              </a:rPr>
              <a:t>The netstat Command</a:t>
            </a:r>
          </a:p>
        </p:txBody>
      </p:sp>
      <p:sp>
        <p:nvSpPr>
          <p:cNvPr id="2" name="TextBox 1">
            <a:extLst>
              <a:ext uri="{FF2B5EF4-FFF2-40B4-BE49-F238E27FC236}">
                <a16:creationId xmlns:a16="http://schemas.microsoft.com/office/drawing/2014/main" id="{97D2B1BC-7EEE-49BD-A660-EFBBA481407F}"/>
              </a:ext>
            </a:extLst>
          </p:cNvPr>
          <p:cNvSpPr txBox="1"/>
          <p:nvPr/>
        </p:nvSpPr>
        <p:spPr>
          <a:xfrm>
            <a:off x="772368" y="1447606"/>
            <a:ext cx="7843101" cy="674031"/>
          </a:xfrm>
          <a:prstGeom prst="rect">
            <a:avLst/>
          </a:prstGeom>
          <a:noFill/>
        </p:spPr>
        <p:txBody>
          <a:bodyPr wrap="square" rtlCol="0">
            <a:spAutoFit/>
          </a:bodyPr>
          <a:lstStyle/>
          <a:p>
            <a:r>
              <a:rPr lang="en-US" sz="2100" dirty="0">
                <a:latin typeface="Century Gothic" panose="020B0502020202020204" pitchFamily="34" charset="0"/>
              </a:rPr>
              <a:t>Unexplained TCP connections can pose a major security threat. Netstat is an important tool </a:t>
            </a:r>
            <a:r>
              <a:rPr lang="en-US" sz="2100" b="1" dirty="0">
                <a:latin typeface="Century Gothic" panose="020B0502020202020204" pitchFamily="34" charset="0"/>
              </a:rPr>
              <a:t>to verify connections. </a:t>
            </a:r>
          </a:p>
        </p:txBody>
      </p:sp>
      <p:sp>
        <p:nvSpPr>
          <p:cNvPr id="4" name="Rectangle 3">
            <a:extLst>
              <a:ext uri="{FF2B5EF4-FFF2-40B4-BE49-F238E27FC236}">
                <a16:creationId xmlns:a16="http://schemas.microsoft.com/office/drawing/2014/main" id="{56F0B09A-F978-AB48-9E27-3798AD0AB9BD}"/>
              </a:ext>
            </a:extLst>
          </p:cNvPr>
          <p:cNvSpPr/>
          <p:nvPr/>
        </p:nvSpPr>
        <p:spPr>
          <a:xfrm>
            <a:off x="504523" y="2303015"/>
            <a:ext cx="8470232" cy="4087081"/>
          </a:xfrm>
          <a:prstGeom prst="rect">
            <a:avLst/>
          </a:prstGeom>
          <a:solidFill>
            <a:srgbClr val="080808"/>
          </a:solidFill>
        </p:spPr>
        <p:txBody>
          <a:bodyPr wrap="square">
            <a:spAutoFit/>
          </a:bodyPr>
          <a:lstStyle/>
          <a:p>
            <a:r>
              <a:rPr lang="en-US" sz="1800" dirty="0">
                <a:solidFill>
                  <a:schemeClr val="bg1"/>
                </a:solidFill>
                <a:latin typeface="Courier New" panose="02070309020205020404" pitchFamily="49" charset="0"/>
              </a:rPr>
              <a:t>C:\&gt; </a:t>
            </a:r>
            <a:r>
              <a:rPr lang="en-US" sz="1800" b="1" dirty="0">
                <a:solidFill>
                  <a:schemeClr val="bg1"/>
                </a:solidFill>
                <a:latin typeface="Courier New" panose="02070309020205020404" pitchFamily="49" charset="0"/>
              </a:rPr>
              <a:t>netstat</a:t>
            </a:r>
            <a:r>
              <a:rPr lang="en-US" sz="1800" dirty="0">
                <a:solidFill>
                  <a:schemeClr val="bg1"/>
                </a:solidFill>
                <a:latin typeface="Courier New" panose="02070309020205020404" pitchFamily="49" charset="0"/>
              </a:rPr>
              <a:t> </a:t>
            </a:r>
          </a:p>
          <a:p>
            <a:r>
              <a:rPr lang="en-US" sz="1800" dirty="0">
                <a:solidFill>
                  <a:schemeClr val="bg1"/>
                </a:solidFill>
                <a:latin typeface="Courier New" panose="02070309020205020404" pitchFamily="49" charset="0"/>
              </a:rPr>
              <a:t>Active Connections </a:t>
            </a:r>
          </a:p>
          <a:p>
            <a:r>
              <a:rPr lang="en-US" sz="1800" dirty="0">
                <a:solidFill>
                  <a:schemeClr val="bg1"/>
                </a:solidFill>
                <a:latin typeface="Courier New" panose="02070309020205020404" pitchFamily="49" charset="0"/>
              </a:rPr>
              <a:t>Proto Local Address 			Foreign Address 				State </a:t>
            </a:r>
          </a:p>
          <a:p>
            <a:r>
              <a:rPr lang="en-US" sz="1800" dirty="0">
                <a:solidFill>
                  <a:schemeClr val="bg1"/>
                </a:solidFill>
                <a:latin typeface="Courier New" panose="02070309020205020404" pitchFamily="49" charset="0"/>
              </a:rPr>
              <a:t>TCP   192.168.1.124:3126		192.168.0.2:netbios-ssn 		ESTABLISHED </a:t>
            </a:r>
          </a:p>
          <a:p>
            <a:r>
              <a:rPr lang="en-US" sz="1800" dirty="0">
                <a:solidFill>
                  <a:schemeClr val="bg1"/>
                </a:solidFill>
                <a:latin typeface="Courier New" panose="02070309020205020404" pitchFamily="49" charset="0"/>
              </a:rPr>
              <a:t>TCP   192.168.1.124:3158 		207.138.126.152:http 			ESTABLISHED </a:t>
            </a:r>
          </a:p>
          <a:p>
            <a:r>
              <a:rPr lang="en-US" sz="1800" dirty="0">
                <a:solidFill>
                  <a:schemeClr val="bg1"/>
                </a:solidFill>
                <a:latin typeface="Courier New" panose="02070309020205020404" pitchFamily="49" charset="0"/>
              </a:rPr>
              <a:t>TCP   192.168.1.124:3159		207.138.126.169:http 			ESTABLISHED </a:t>
            </a:r>
          </a:p>
          <a:p>
            <a:r>
              <a:rPr lang="en-US" sz="1800" dirty="0">
                <a:solidFill>
                  <a:schemeClr val="bg1"/>
                </a:solidFill>
                <a:latin typeface="Courier New" panose="02070309020205020404" pitchFamily="49" charset="0"/>
              </a:rPr>
              <a:t>TCP   192.168.1.124:3160		207.138.126.169:http 			ESTABLISHED </a:t>
            </a:r>
          </a:p>
          <a:p>
            <a:r>
              <a:rPr lang="en-US" sz="1800" dirty="0">
                <a:solidFill>
                  <a:schemeClr val="bg1"/>
                </a:solidFill>
                <a:latin typeface="Courier New" panose="02070309020205020404" pitchFamily="49" charset="0"/>
              </a:rPr>
              <a:t>TCP   192.168.1.124:3161		sc.msn.com:http 				ESTABLISHED </a:t>
            </a:r>
          </a:p>
          <a:p>
            <a:r>
              <a:rPr lang="en-US" sz="1800" dirty="0">
                <a:solidFill>
                  <a:schemeClr val="bg1"/>
                </a:solidFill>
                <a:latin typeface="Courier New" panose="02070309020205020404" pitchFamily="49" charset="0"/>
              </a:rPr>
              <a:t>TCP   192.168.1.124:3166		www.cisco.com:http 			ESTABLISHED</a:t>
            </a:r>
            <a:endParaRPr lang="en-US" sz="1800" dirty="0">
              <a:solidFill>
                <a:schemeClr val="bg1"/>
              </a:solidFill>
            </a:endParaRPr>
          </a:p>
        </p:txBody>
      </p:sp>
    </p:spTree>
    <p:extLst>
      <p:ext uri="{BB962C8B-B14F-4D97-AF65-F5344CB8AC3E}">
        <p14:creationId xmlns:p14="http://schemas.microsoft.com/office/powerpoint/2010/main" val="82146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10.4 Port Numbers</a:t>
            </a:r>
            <a:endParaRPr lang="en-US" altLang="en-US" dirty="0"/>
          </a:p>
        </p:txBody>
      </p:sp>
    </p:spTree>
    <p:custDataLst>
      <p:tags r:id="rId1"/>
    </p:custDataLst>
    <p:extLst>
      <p:ext uri="{BB962C8B-B14F-4D97-AF65-F5344CB8AC3E}">
        <p14:creationId xmlns:p14="http://schemas.microsoft.com/office/powerpoint/2010/main" val="170433933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10.5 TCP Communication Process</a:t>
            </a:r>
            <a:endParaRPr lang="en-US" sz="2400" dirty="0">
              <a:solidFill>
                <a:srgbClr val="00B0F0"/>
              </a:solidFill>
            </a:endParaRPr>
          </a:p>
        </p:txBody>
      </p:sp>
    </p:spTree>
    <p:extLst>
      <p:ext uri="{BB962C8B-B14F-4D97-AF65-F5344CB8AC3E}">
        <p14:creationId xmlns:p14="http://schemas.microsoft.com/office/powerpoint/2010/main" val="3470380663"/>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45771"/>
            <a:ext cx="8345488" cy="731837"/>
          </a:xfrm>
        </p:spPr>
        <p:txBody>
          <a:bodyPr/>
          <a:lstStyle/>
          <a:p>
            <a:r>
              <a:rPr lang="en-US" sz="1800" dirty="0">
                <a:latin typeface="Century Gothic" panose="020B0502020202020204" pitchFamily="34" charset="0"/>
              </a:rPr>
              <a:t>TCP Communication Process</a:t>
            </a:r>
            <a:br>
              <a:rPr lang="en-US" sz="3600" dirty="0">
                <a:latin typeface="Century Gothic" panose="020B0502020202020204" pitchFamily="34" charset="0"/>
              </a:rPr>
            </a:br>
            <a:r>
              <a:rPr lang="en-US" sz="2800" dirty="0">
                <a:latin typeface="Century Gothic" panose="020B0502020202020204" pitchFamily="34" charset="0"/>
              </a:rPr>
              <a:t>TCP Server Processes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78436" y="1177608"/>
            <a:ext cx="4094308" cy="3505566"/>
          </a:xfrm>
        </p:spPr>
        <p:txBody>
          <a:bodyPr/>
          <a:lstStyle/>
          <a:p>
            <a:pPr marL="0" indent="0" algn="just"/>
            <a:r>
              <a:rPr lang="en-US" sz="1800" dirty="0">
                <a:solidFill>
                  <a:srgbClr val="000000"/>
                </a:solidFill>
                <a:latin typeface="Century Gothic" panose="020B0502020202020204" pitchFamily="34" charset="0"/>
              </a:rPr>
              <a:t>Each application process running on a server is configured to use a port number. </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An individual server cannot have two services assigned to the same port number within the same transport layer services.</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An active server application assigned to a specific port is considered open, which means that the transport layer accepts, and processes segments addressed to that port. </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Any incoming client request addressed to the correct socket is accepted, and the data is passed to the server application. </a:t>
            </a:r>
          </a:p>
        </p:txBody>
      </p:sp>
      <p:pic>
        <p:nvPicPr>
          <p:cNvPr id="2" name="Picture 1">
            <a:extLst>
              <a:ext uri="{FF2B5EF4-FFF2-40B4-BE49-F238E27FC236}">
                <a16:creationId xmlns:a16="http://schemas.microsoft.com/office/drawing/2014/main" id="{99FBF6C5-2BAD-4377-8A7E-1E562B9674FF}"/>
              </a:ext>
            </a:extLst>
          </p:cNvPr>
          <p:cNvPicPr>
            <a:picLocks noChangeAspect="1"/>
          </p:cNvPicPr>
          <p:nvPr/>
        </p:nvPicPr>
        <p:blipFill>
          <a:blip r:embed="rId3"/>
          <a:stretch>
            <a:fillRect/>
          </a:stretch>
        </p:blipFill>
        <p:spPr>
          <a:xfrm>
            <a:off x="4251181" y="1314768"/>
            <a:ext cx="4781984" cy="3750380"/>
          </a:xfrm>
          <a:prstGeom prst="rect">
            <a:avLst/>
          </a:prstGeom>
        </p:spPr>
      </p:pic>
    </p:spTree>
    <p:extLst>
      <p:ext uri="{BB962C8B-B14F-4D97-AF65-F5344CB8AC3E}">
        <p14:creationId xmlns:p14="http://schemas.microsoft.com/office/powerpoint/2010/main" val="185519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4253" y="348672"/>
            <a:ext cx="8772157" cy="838200"/>
          </a:xfrm>
        </p:spPr>
        <p:txBody>
          <a:bodyPr/>
          <a:lstStyle/>
          <a:p>
            <a:r>
              <a:rPr lang="en-US" sz="1800" dirty="0">
                <a:latin typeface="Century Gothic" panose="020B0502020202020204" pitchFamily="34" charset="0"/>
              </a:rPr>
              <a:t>TCP Communication Process</a:t>
            </a:r>
            <a:br>
              <a:rPr lang="en-US" sz="3600" dirty="0">
                <a:latin typeface="Century Gothic" panose="020B0502020202020204" pitchFamily="34" charset="0"/>
              </a:rPr>
            </a:br>
            <a:r>
              <a:rPr lang="en-US" sz="2800" dirty="0">
                <a:latin typeface="Century Gothic" panose="020B0502020202020204" pitchFamily="34" charset="0"/>
              </a:rPr>
              <a:t>TCP Connection Establishment</a:t>
            </a:r>
          </a:p>
        </p:txBody>
      </p:sp>
      <p:sp>
        <p:nvSpPr>
          <p:cNvPr id="2" name="Content Placeholder 1">
            <a:extLst>
              <a:ext uri="{FF2B5EF4-FFF2-40B4-BE49-F238E27FC236}">
                <a16:creationId xmlns:a16="http://schemas.microsoft.com/office/drawing/2014/main" id="{22B4C1BD-6CD9-41BB-9847-E67604393FF9}"/>
              </a:ext>
            </a:extLst>
          </p:cNvPr>
          <p:cNvSpPr>
            <a:spLocks noGrp="1"/>
          </p:cNvSpPr>
          <p:nvPr>
            <p:ph idx="1"/>
          </p:nvPr>
        </p:nvSpPr>
        <p:spPr>
          <a:xfrm>
            <a:off x="174546" y="4556760"/>
            <a:ext cx="8712243" cy="859844"/>
          </a:xfrm>
        </p:spPr>
        <p:txBody>
          <a:bodyPr/>
          <a:lstStyle/>
          <a:p>
            <a:pPr marL="0" indent="0" algn="just">
              <a:buNone/>
            </a:pPr>
            <a:r>
              <a:rPr lang="en-US" sz="2000" dirty="0">
                <a:latin typeface="Century Gothic" panose="020B0502020202020204" pitchFamily="34" charset="0"/>
              </a:rPr>
              <a:t>Step 1: The initiating client requests a client-to-server communication session with the server.</a:t>
            </a:r>
          </a:p>
          <a:p>
            <a:pPr marL="0" indent="0" algn="just">
              <a:buNone/>
            </a:pPr>
            <a:r>
              <a:rPr lang="en-US" sz="2000" dirty="0">
                <a:latin typeface="Century Gothic" panose="020B0502020202020204" pitchFamily="34" charset="0"/>
              </a:rPr>
              <a:t>Step 2: The server acknowledges the client-to-server communication session and requests a server-to-client communication session.</a:t>
            </a:r>
          </a:p>
          <a:p>
            <a:pPr marL="0" indent="0" algn="just">
              <a:buNone/>
            </a:pPr>
            <a:r>
              <a:rPr lang="en-US" sz="2000" dirty="0">
                <a:latin typeface="Century Gothic" panose="020B0502020202020204" pitchFamily="34" charset="0"/>
              </a:rPr>
              <a:t>Step 3: The initiating client acknowledges the server-to-client communication session.</a:t>
            </a:r>
          </a:p>
        </p:txBody>
      </p:sp>
      <p:pic>
        <p:nvPicPr>
          <p:cNvPr id="6" name="Picture 5">
            <a:extLst>
              <a:ext uri="{FF2B5EF4-FFF2-40B4-BE49-F238E27FC236}">
                <a16:creationId xmlns:a16="http://schemas.microsoft.com/office/drawing/2014/main" id="{C6A9B416-7891-D340-B842-5C2C3A412A09}"/>
              </a:ext>
            </a:extLst>
          </p:cNvPr>
          <p:cNvPicPr>
            <a:picLocks noChangeAspect="1"/>
          </p:cNvPicPr>
          <p:nvPr/>
        </p:nvPicPr>
        <p:blipFill>
          <a:blip r:embed="rId3"/>
          <a:stretch>
            <a:fillRect/>
          </a:stretch>
        </p:blipFill>
        <p:spPr>
          <a:xfrm>
            <a:off x="1451252" y="1109932"/>
            <a:ext cx="5975950" cy="346280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3E15CD8-25E3-4418-99CD-A7C885FB6696}"/>
                  </a:ext>
                </a:extLst>
              </p14:cNvPr>
              <p14:cNvContentPartPr/>
              <p14:nvPr/>
            </p14:nvContentPartPr>
            <p14:xfrm>
              <a:off x="2919960" y="3170160"/>
              <a:ext cx="420120" cy="18000"/>
            </p14:xfrm>
          </p:contentPart>
        </mc:Choice>
        <mc:Fallback xmlns="">
          <p:pic>
            <p:nvPicPr>
              <p:cNvPr id="4" name="Ink 3">
                <a:extLst>
                  <a:ext uri="{FF2B5EF4-FFF2-40B4-BE49-F238E27FC236}">
                    <a16:creationId xmlns:a16="http://schemas.microsoft.com/office/drawing/2014/main" id="{13E15CD8-25E3-4418-99CD-A7C885FB6696}"/>
                  </a:ext>
                </a:extLst>
              </p:cNvPr>
              <p:cNvPicPr/>
              <p:nvPr/>
            </p:nvPicPr>
            <p:blipFill>
              <a:blip r:embed="rId5"/>
              <a:stretch>
                <a:fillRect/>
              </a:stretch>
            </p:blipFill>
            <p:spPr>
              <a:xfrm>
                <a:off x="240840" y="1008720"/>
                <a:ext cx="5198400" cy="2188800"/>
              </a:xfrm>
              <a:prstGeom prst="rect">
                <a:avLst/>
              </a:prstGeom>
            </p:spPr>
          </p:pic>
        </mc:Fallback>
      </mc:AlternateContent>
    </p:spTree>
    <p:extLst>
      <p:ext uri="{BB962C8B-B14F-4D97-AF65-F5344CB8AC3E}">
        <p14:creationId xmlns:p14="http://schemas.microsoft.com/office/powerpoint/2010/main" val="3195627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00051"/>
            <a:ext cx="8345488" cy="731837"/>
          </a:xfrm>
        </p:spPr>
        <p:txBody>
          <a:bodyPr/>
          <a:lstStyle/>
          <a:p>
            <a:r>
              <a:rPr lang="en-US" sz="1600" dirty="0">
                <a:latin typeface="Century Gothic" panose="020B0502020202020204" pitchFamily="34" charset="0"/>
              </a:rPr>
              <a:t>TCP Communication Process</a:t>
            </a:r>
            <a:br>
              <a:rPr lang="en-US" dirty="0">
                <a:latin typeface="Century Gothic" panose="020B0502020202020204" pitchFamily="34" charset="0"/>
              </a:rPr>
            </a:br>
            <a:r>
              <a:rPr lang="en-US" sz="2400" dirty="0">
                <a:latin typeface="Century Gothic" panose="020B0502020202020204" pitchFamily="34" charset="0"/>
              </a:rPr>
              <a:t>Session Termination</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167640" y="4800599"/>
            <a:ext cx="8793480" cy="170331"/>
          </a:xfrm>
        </p:spPr>
        <p:txBody>
          <a:bodyPr/>
          <a:lstStyle/>
          <a:p>
            <a:pPr marL="0" indent="0" algn="just"/>
            <a:r>
              <a:rPr lang="en-US" sz="1700" dirty="0">
                <a:solidFill>
                  <a:srgbClr val="000000"/>
                </a:solidFill>
                <a:latin typeface="Century Gothic" panose="020B0502020202020204" pitchFamily="34" charset="0"/>
              </a:rPr>
              <a:t>Step 1: When the client has no more data to send in the stream, it sends a segment with the FIN flag set.</a:t>
            </a:r>
          </a:p>
          <a:p>
            <a:pPr marL="0" indent="0" algn="just"/>
            <a:r>
              <a:rPr lang="en-US" sz="1700" dirty="0">
                <a:solidFill>
                  <a:srgbClr val="000000"/>
                </a:solidFill>
                <a:latin typeface="Century Gothic" panose="020B0502020202020204" pitchFamily="34" charset="0"/>
              </a:rPr>
              <a:t>Step 2: The server sends an ACK to acknowledge the receipt of the FIN to terminate the session from client to server.</a:t>
            </a:r>
          </a:p>
          <a:p>
            <a:pPr marL="0" indent="0" algn="just"/>
            <a:r>
              <a:rPr lang="en-US" sz="1700" dirty="0">
                <a:solidFill>
                  <a:srgbClr val="000000"/>
                </a:solidFill>
                <a:latin typeface="Century Gothic" panose="020B0502020202020204" pitchFamily="34" charset="0"/>
              </a:rPr>
              <a:t>Step 3: The server sends a FIN to the client to terminate the server-to-client session.</a:t>
            </a:r>
          </a:p>
          <a:p>
            <a:pPr marL="0" indent="0" algn="just"/>
            <a:r>
              <a:rPr lang="en-US" sz="1700" dirty="0">
                <a:solidFill>
                  <a:srgbClr val="000000"/>
                </a:solidFill>
                <a:latin typeface="Century Gothic" panose="020B0502020202020204" pitchFamily="34" charset="0"/>
              </a:rPr>
              <a:t>Step 4: The client responds with an ACK to acknowledge the FIN from the server.</a:t>
            </a:r>
          </a:p>
        </p:txBody>
      </p:sp>
      <p:pic>
        <p:nvPicPr>
          <p:cNvPr id="6" name="Picture 5">
            <a:extLst>
              <a:ext uri="{FF2B5EF4-FFF2-40B4-BE49-F238E27FC236}">
                <a16:creationId xmlns:a16="http://schemas.microsoft.com/office/drawing/2014/main" id="{488E7229-C633-8549-B035-25AF8DE13930}"/>
              </a:ext>
            </a:extLst>
          </p:cNvPr>
          <p:cNvPicPr>
            <a:picLocks noChangeAspect="1"/>
          </p:cNvPicPr>
          <p:nvPr/>
        </p:nvPicPr>
        <p:blipFill>
          <a:blip r:embed="rId3"/>
          <a:stretch>
            <a:fillRect/>
          </a:stretch>
        </p:blipFill>
        <p:spPr>
          <a:xfrm>
            <a:off x="3682049" y="796449"/>
            <a:ext cx="4937759" cy="3839043"/>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1882B2F-357C-418F-8BDD-225890632D25}"/>
                  </a:ext>
                </a:extLst>
              </p14:cNvPr>
              <p14:cNvContentPartPr/>
              <p14:nvPr/>
            </p14:nvContentPartPr>
            <p14:xfrm>
              <a:off x="7215480" y="4286160"/>
              <a:ext cx="45000" cy="360"/>
            </p14:xfrm>
          </p:contentPart>
        </mc:Choice>
        <mc:Fallback xmlns="">
          <p:pic>
            <p:nvPicPr>
              <p:cNvPr id="2" name="Ink 1">
                <a:extLst>
                  <a:ext uri="{FF2B5EF4-FFF2-40B4-BE49-F238E27FC236}">
                    <a16:creationId xmlns:a16="http://schemas.microsoft.com/office/drawing/2014/main" id="{81882B2F-357C-418F-8BDD-225890632D25}"/>
                  </a:ext>
                </a:extLst>
              </p:cNvPr>
              <p:cNvPicPr/>
              <p:nvPr/>
            </p:nvPicPr>
            <p:blipFill>
              <a:blip r:embed="rId5"/>
              <a:stretch>
                <a:fillRect/>
              </a:stretch>
            </p:blipFill>
            <p:spPr>
              <a:xfrm>
                <a:off x="4321800" y="1910520"/>
                <a:ext cx="3688920" cy="2385360"/>
              </a:xfrm>
              <a:prstGeom prst="rect">
                <a:avLst/>
              </a:prstGeom>
            </p:spPr>
          </p:pic>
        </mc:Fallback>
      </mc:AlternateContent>
    </p:spTree>
    <p:extLst>
      <p:ext uri="{BB962C8B-B14F-4D97-AF65-F5344CB8AC3E}">
        <p14:creationId xmlns:p14="http://schemas.microsoft.com/office/powerpoint/2010/main" val="24687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TCP 3 Way Handshake</a:t>
            </a:r>
            <a:endParaRPr lang="en-US" altLang="en-US" dirty="0"/>
          </a:p>
        </p:txBody>
      </p:sp>
    </p:spTree>
    <p:custDataLst>
      <p:tags r:id="rId1"/>
    </p:custDataLst>
    <p:extLst>
      <p:ext uri="{BB962C8B-B14F-4D97-AF65-F5344CB8AC3E}">
        <p14:creationId xmlns:p14="http://schemas.microsoft.com/office/powerpoint/2010/main" val="138534460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800" dirty="0">
                <a:latin typeface="Century Gothic" panose="020B0502020202020204" pitchFamily="34" charset="0"/>
              </a:rPr>
              <a:t>TCP Communication Process</a:t>
            </a:r>
            <a:br>
              <a:rPr lang="en-US" sz="3600" dirty="0">
                <a:latin typeface="Century Gothic" panose="020B0502020202020204" pitchFamily="34" charset="0"/>
              </a:rPr>
            </a:br>
            <a:r>
              <a:rPr lang="en-US" sz="2800" dirty="0">
                <a:latin typeface="Century Gothic" panose="020B0502020202020204" pitchFamily="34" charset="0"/>
              </a:rPr>
              <a:t>TCP Three-Way Handshake Analysis</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p:txBody>
          <a:bodyPr/>
          <a:lstStyle/>
          <a:p>
            <a:pPr marL="0" indent="0">
              <a:buNone/>
            </a:pPr>
            <a:r>
              <a:rPr lang="en-US" sz="1800" dirty="0">
                <a:latin typeface="Century Gothic" panose="020B0502020202020204" pitchFamily="34" charset="0"/>
              </a:rPr>
              <a:t>Functions of the Three-Way Handshake:</a:t>
            </a:r>
          </a:p>
          <a:p>
            <a:pPr lvl="1" algn="just">
              <a:buFont typeface="Arial" panose="020B0604020202020204" pitchFamily="34" charset="0"/>
              <a:buChar char="•"/>
            </a:pPr>
            <a:r>
              <a:rPr lang="en-US" dirty="0">
                <a:latin typeface="Century Gothic" panose="020B0502020202020204" pitchFamily="34" charset="0"/>
              </a:rPr>
              <a:t>It establishes that the destination device is present on the network.</a:t>
            </a:r>
          </a:p>
          <a:p>
            <a:pPr lvl="1" algn="just">
              <a:buFont typeface="Arial" panose="020B0604020202020204" pitchFamily="34" charset="0"/>
              <a:buChar char="•"/>
            </a:pPr>
            <a:r>
              <a:rPr lang="en-US" dirty="0">
                <a:latin typeface="Century Gothic" panose="020B0502020202020204" pitchFamily="34" charset="0"/>
              </a:rPr>
              <a:t>It verifies that the destination device has an active service and is accepting requests on the destination port number that the initiating client intends to use.</a:t>
            </a:r>
          </a:p>
          <a:p>
            <a:pPr lvl="1" algn="just">
              <a:buFont typeface="Arial" panose="020B0604020202020204" pitchFamily="34" charset="0"/>
              <a:buChar char="•"/>
            </a:pPr>
            <a:r>
              <a:rPr lang="en-US" dirty="0">
                <a:latin typeface="Century Gothic" panose="020B0502020202020204" pitchFamily="34" charset="0"/>
              </a:rPr>
              <a:t>It informs the destination device that the source client intends to establish a communication session on that port number.</a:t>
            </a:r>
          </a:p>
          <a:p>
            <a:pPr marL="228600" lvl="1" indent="0" algn="just">
              <a:buNone/>
            </a:pPr>
            <a:endParaRPr lang="en-US" dirty="0">
              <a:latin typeface="Century Gothic" panose="020B0502020202020204" pitchFamily="34" charset="0"/>
            </a:endParaRPr>
          </a:p>
          <a:p>
            <a:pPr marL="0" indent="0" algn="just">
              <a:buNone/>
            </a:pPr>
            <a:r>
              <a:rPr lang="en-US" sz="2000" dirty="0">
                <a:latin typeface="Century Gothic" panose="020B0502020202020204" pitchFamily="34" charset="0"/>
              </a:rPr>
              <a:t>After the communication is completed the sessions are closed, and the connection is terminated. The connection and session mechanisms enable TCP reliability function.</a:t>
            </a:r>
          </a:p>
        </p:txBody>
      </p:sp>
    </p:spTree>
    <p:extLst>
      <p:ext uri="{BB962C8B-B14F-4D97-AF65-F5344CB8AC3E}">
        <p14:creationId xmlns:p14="http://schemas.microsoft.com/office/powerpoint/2010/main" val="338141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2000" dirty="0">
                <a:latin typeface="Century Gothic" panose="020B0502020202020204" pitchFamily="34" charset="0"/>
              </a:rPr>
              <a:t>TCP Communication Process</a:t>
            </a:r>
            <a:br>
              <a:rPr lang="en-US" sz="4000" dirty="0">
                <a:latin typeface="Century Gothic" panose="020B0502020202020204" pitchFamily="34" charset="0"/>
              </a:rPr>
            </a:br>
            <a:r>
              <a:rPr lang="en-US" dirty="0">
                <a:latin typeface="Century Gothic" panose="020B0502020202020204" pitchFamily="34" charset="0"/>
              </a:rPr>
              <a:t>TCP Three-Way Handshake Analysis (Cont.)</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a:xfrm>
            <a:off x="0" y="1351340"/>
            <a:ext cx="3850419" cy="4155319"/>
          </a:xfrm>
        </p:spPr>
        <p:txBody>
          <a:bodyPr/>
          <a:lstStyle/>
          <a:p>
            <a:pPr marL="0" indent="0">
              <a:buNone/>
            </a:pPr>
            <a:r>
              <a:rPr lang="en-US" sz="2000" dirty="0">
                <a:latin typeface="Century Gothic" panose="020B0502020202020204" pitchFamily="34" charset="0"/>
              </a:rPr>
              <a:t>The six control bit flags are as follows:</a:t>
            </a:r>
          </a:p>
          <a:p>
            <a:pPr lvl="1" algn="just"/>
            <a:r>
              <a:rPr lang="en-US" sz="1800" b="1" dirty="0">
                <a:latin typeface="Century Gothic" panose="020B0502020202020204" pitchFamily="34" charset="0"/>
              </a:rPr>
              <a:t>URG</a:t>
            </a:r>
            <a:r>
              <a:rPr lang="en-US" sz="1800" dirty="0">
                <a:latin typeface="Century Gothic" panose="020B0502020202020204" pitchFamily="34" charset="0"/>
              </a:rPr>
              <a:t> - Urgent pointer field significant</a:t>
            </a:r>
          </a:p>
          <a:p>
            <a:pPr lvl="1" algn="just"/>
            <a:r>
              <a:rPr lang="en-US" sz="1800" b="1" dirty="0">
                <a:latin typeface="Century Gothic" panose="020B0502020202020204" pitchFamily="34" charset="0"/>
              </a:rPr>
              <a:t>ACK</a:t>
            </a:r>
            <a:r>
              <a:rPr lang="en-US" sz="1800" dirty="0">
                <a:latin typeface="Century Gothic" panose="020B0502020202020204" pitchFamily="34" charset="0"/>
              </a:rPr>
              <a:t> - Acknowledgment flag used in connection establishment and session termination</a:t>
            </a:r>
          </a:p>
          <a:p>
            <a:pPr lvl="1" algn="just"/>
            <a:r>
              <a:rPr lang="en-US" sz="1800" b="1" dirty="0">
                <a:latin typeface="Century Gothic" panose="020B0502020202020204" pitchFamily="34" charset="0"/>
              </a:rPr>
              <a:t>PSH</a:t>
            </a:r>
            <a:r>
              <a:rPr lang="en-US" sz="1800" dirty="0">
                <a:latin typeface="Century Gothic" panose="020B0502020202020204" pitchFamily="34" charset="0"/>
              </a:rPr>
              <a:t> - Push function</a:t>
            </a:r>
          </a:p>
          <a:p>
            <a:pPr lvl="1" algn="just"/>
            <a:r>
              <a:rPr lang="en-US" sz="1800" b="1" dirty="0">
                <a:latin typeface="Century Gothic" panose="020B0502020202020204" pitchFamily="34" charset="0"/>
              </a:rPr>
              <a:t>RST</a:t>
            </a:r>
            <a:r>
              <a:rPr lang="en-US" sz="1800" dirty="0">
                <a:latin typeface="Century Gothic" panose="020B0502020202020204" pitchFamily="34" charset="0"/>
              </a:rPr>
              <a:t> - Reset the connection when an error or timeout occurs</a:t>
            </a:r>
          </a:p>
          <a:p>
            <a:pPr lvl="1" algn="just"/>
            <a:r>
              <a:rPr lang="en-US" sz="1800" b="1" dirty="0">
                <a:latin typeface="Century Gothic" panose="020B0502020202020204" pitchFamily="34" charset="0"/>
              </a:rPr>
              <a:t>SYN</a:t>
            </a:r>
            <a:r>
              <a:rPr lang="en-US" sz="1800" dirty="0">
                <a:latin typeface="Century Gothic" panose="020B0502020202020204" pitchFamily="34" charset="0"/>
              </a:rPr>
              <a:t> - Synchronize sequence numbers used in connection establishment</a:t>
            </a:r>
          </a:p>
          <a:p>
            <a:pPr lvl="1" algn="just"/>
            <a:r>
              <a:rPr lang="en-US" sz="1800" b="1" dirty="0">
                <a:latin typeface="Century Gothic" panose="020B0502020202020204" pitchFamily="34" charset="0"/>
              </a:rPr>
              <a:t>FIN</a:t>
            </a:r>
            <a:r>
              <a:rPr lang="en-US" sz="1800" dirty="0">
                <a:latin typeface="Century Gothic" panose="020B0502020202020204" pitchFamily="34" charset="0"/>
              </a:rPr>
              <a:t> - No more data from sender and used in session termination</a:t>
            </a:r>
          </a:p>
          <a:p>
            <a:pPr algn="just">
              <a:buFont typeface="Arial" panose="020B0604020202020204" pitchFamily="34" charset="0"/>
              <a:buChar char="•"/>
            </a:pPr>
            <a:endParaRPr lang="en-US" sz="2000" dirty="0">
              <a:latin typeface="Century Gothic" panose="020B0502020202020204" pitchFamily="34" charset="0"/>
            </a:endParaRPr>
          </a:p>
        </p:txBody>
      </p:sp>
      <p:pic>
        <p:nvPicPr>
          <p:cNvPr id="6" name="Picture 5">
            <a:extLst>
              <a:ext uri="{FF2B5EF4-FFF2-40B4-BE49-F238E27FC236}">
                <a16:creationId xmlns:a16="http://schemas.microsoft.com/office/drawing/2014/main" id="{01616695-A4F8-A34A-B776-EF800675ACCC}"/>
              </a:ext>
            </a:extLst>
          </p:cNvPr>
          <p:cNvPicPr>
            <a:picLocks noChangeAspect="1"/>
          </p:cNvPicPr>
          <p:nvPr/>
        </p:nvPicPr>
        <p:blipFill>
          <a:blip r:embed="rId3"/>
          <a:stretch>
            <a:fillRect/>
          </a:stretch>
        </p:blipFill>
        <p:spPr>
          <a:xfrm>
            <a:off x="3850419" y="1478280"/>
            <a:ext cx="5166050" cy="249805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4E1B437-B5FA-4242-87FA-E7FA4E83AAEB}"/>
                  </a:ext>
                </a:extLst>
              </p14:cNvPr>
              <p14:cNvContentPartPr/>
              <p14:nvPr/>
            </p14:nvContentPartPr>
            <p14:xfrm>
              <a:off x="5161320" y="3196800"/>
              <a:ext cx="360" cy="360"/>
            </p14:xfrm>
          </p:contentPart>
        </mc:Choice>
        <mc:Fallback xmlns="">
          <p:pic>
            <p:nvPicPr>
              <p:cNvPr id="4" name="Ink 3">
                <a:extLst>
                  <a:ext uri="{FF2B5EF4-FFF2-40B4-BE49-F238E27FC236}">
                    <a16:creationId xmlns:a16="http://schemas.microsoft.com/office/drawing/2014/main" id="{B4E1B437-B5FA-4242-87FA-E7FA4E83AAEB}"/>
                  </a:ext>
                </a:extLst>
              </p:cNvPr>
              <p:cNvPicPr/>
              <p:nvPr/>
            </p:nvPicPr>
            <p:blipFill>
              <a:blip r:embed="rId5"/>
              <a:stretch>
                <a:fillRect/>
              </a:stretch>
            </p:blipFill>
            <p:spPr>
              <a:xfrm>
                <a:off x="571320" y="1204920"/>
                <a:ext cx="7689600" cy="5091120"/>
              </a:xfrm>
              <a:prstGeom prst="rect">
                <a:avLst/>
              </a:prstGeom>
            </p:spPr>
          </p:pic>
        </mc:Fallback>
      </mc:AlternateContent>
    </p:spTree>
    <p:extLst>
      <p:ext uri="{BB962C8B-B14F-4D97-AF65-F5344CB8AC3E}">
        <p14:creationId xmlns:p14="http://schemas.microsoft.com/office/powerpoint/2010/main" val="4049635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10.5 TCP Communication Process</a:t>
            </a:r>
            <a:endParaRPr lang="en-US" altLang="en-US" dirty="0"/>
          </a:p>
        </p:txBody>
      </p:sp>
    </p:spTree>
    <p:custDataLst>
      <p:tags r:id="rId1"/>
    </p:custDataLst>
    <p:extLst>
      <p:ext uri="{BB962C8B-B14F-4D97-AF65-F5344CB8AC3E}">
        <p14:creationId xmlns:p14="http://schemas.microsoft.com/office/powerpoint/2010/main" val="271114497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r>
              <a:rPr lang="en-US" altLang="en-US" sz="1800" dirty="0">
                <a:latin typeface="Century Gothic" panose="020B0502020202020204" pitchFamily="34" charset="0"/>
              </a:rPr>
              <a:t>transport layer</a:t>
            </a:r>
          </a:p>
          <a:p>
            <a:r>
              <a:rPr lang="en-US" altLang="en-US" sz="1800" dirty="0">
                <a:latin typeface="Century Gothic" panose="020B0502020202020204" pitchFamily="34" charset="0"/>
              </a:rPr>
              <a:t>connection-oriented</a:t>
            </a:r>
          </a:p>
          <a:p>
            <a:r>
              <a:rPr lang="en-US" altLang="en-US" sz="1800" dirty="0">
                <a:latin typeface="Century Gothic" panose="020B0502020202020204" pitchFamily="34" charset="0"/>
              </a:rPr>
              <a:t>connectionless</a:t>
            </a:r>
          </a:p>
          <a:p>
            <a:r>
              <a:rPr lang="en-US" altLang="en-US" sz="1800" dirty="0">
                <a:latin typeface="Century Gothic" panose="020B0502020202020204" pitchFamily="34" charset="0"/>
              </a:rPr>
              <a:t>acknowledgement</a:t>
            </a:r>
          </a:p>
          <a:p>
            <a:r>
              <a:rPr lang="en-US" altLang="en-US" sz="1800" dirty="0">
                <a:latin typeface="Century Gothic" panose="020B0502020202020204" pitchFamily="34" charset="0"/>
              </a:rPr>
              <a:t>flow control</a:t>
            </a:r>
          </a:p>
          <a:p>
            <a:r>
              <a:rPr lang="en-US" altLang="en-US" sz="1800" dirty="0">
                <a:latin typeface="Century Gothic" panose="020B0502020202020204" pitchFamily="34" charset="0"/>
              </a:rPr>
              <a:t>three way handshake</a:t>
            </a:r>
            <a:endParaRPr lang="en-US" altLang="en-US" sz="1800" dirty="0"/>
          </a:p>
          <a:p>
            <a:r>
              <a:rPr lang="en-US" altLang="en-US" sz="1800" dirty="0">
                <a:latin typeface="Century Gothic" panose="020B0502020202020204" pitchFamily="34" charset="0"/>
              </a:rPr>
              <a:t>datagram</a:t>
            </a:r>
          </a:p>
          <a:p>
            <a:r>
              <a:rPr lang="en-US" altLang="en-US" sz="1800" dirty="0">
                <a:latin typeface="Century Gothic" panose="020B0502020202020204" pitchFamily="34" charset="0"/>
              </a:rPr>
              <a:t>Transmission control protocol (TCP)</a:t>
            </a:r>
          </a:p>
          <a:p>
            <a:r>
              <a:rPr lang="en-US" altLang="en-US" sz="1800" dirty="0">
                <a:latin typeface="Century Gothic" panose="020B0502020202020204" pitchFamily="34" charset="0"/>
              </a:rPr>
              <a:t>User datagram protocol (UDP)</a:t>
            </a:r>
          </a:p>
          <a:p>
            <a:pPr marL="0" indent="0">
              <a:buNone/>
            </a:pPr>
            <a:endParaRPr lang="en-US" b="1" dirty="0"/>
          </a:p>
        </p:txBody>
      </p:sp>
      <p:sp>
        <p:nvSpPr>
          <p:cNvPr id="2" name="Title 1"/>
          <p:cNvSpPr>
            <a:spLocks noGrp="1"/>
          </p:cNvSpPr>
          <p:nvPr>
            <p:ph type="title"/>
          </p:nvPr>
        </p:nvSpPr>
        <p:spPr/>
        <p:txBody>
          <a:bodyPr/>
          <a:lstStyle/>
          <a:p>
            <a:pPr algn="ctr"/>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750720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10.6 Reliability and Flow Control</a:t>
            </a:r>
            <a:endParaRPr lang="en-US" sz="2400" dirty="0">
              <a:solidFill>
                <a:srgbClr val="00B0F0"/>
              </a:solidFill>
            </a:endParaRPr>
          </a:p>
        </p:txBody>
      </p:sp>
    </p:spTree>
    <p:extLst>
      <p:ext uri="{BB962C8B-B14F-4D97-AF65-F5344CB8AC3E}">
        <p14:creationId xmlns:p14="http://schemas.microsoft.com/office/powerpoint/2010/main" val="3803926379"/>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TCP Reliability – Sequence Numbers and Acknowledgements</a:t>
            </a:r>
            <a:endParaRPr lang="en-US" altLang="en-US" dirty="0"/>
          </a:p>
        </p:txBody>
      </p:sp>
    </p:spTree>
    <p:custDataLst>
      <p:tags r:id="rId1"/>
    </p:custDataLst>
    <p:extLst>
      <p:ext uri="{BB962C8B-B14F-4D97-AF65-F5344CB8AC3E}">
        <p14:creationId xmlns:p14="http://schemas.microsoft.com/office/powerpoint/2010/main" val="60298241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54331"/>
            <a:ext cx="8345488" cy="731837"/>
          </a:xfrm>
        </p:spPr>
        <p:txBody>
          <a:bodyPr/>
          <a:lstStyle/>
          <a:p>
            <a:r>
              <a:rPr lang="en-US" sz="2100" dirty="0">
                <a:latin typeface="Century Gothic" panose="020B0502020202020204" pitchFamily="34" charset="0"/>
              </a:rPr>
              <a:t>Reliability and Flow Control</a:t>
            </a:r>
            <a:br>
              <a:rPr lang="en-US" sz="2100" dirty="0">
                <a:latin typeface="Century Gothic" panose="020B0502020202020204" pitchFamily="34" charset="0"/>
              </a:rPr>
            </a:br>
            <a:r>
              <a:rPr lang="en-US" sz="2100" dirty="0">
                <a:latin typeface="Century Gothic" panose="020B0502020202020204" pitchFamily="34" charset="0"/>
              </a:rPr>
              <a:t>TCP Reliability- Guaranteed and Ordered Delivery</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166494" y="1208088"/>
            <a:ext cx="3262506" cy="3439047"/>
          </a:xfrm>
        </p:spPr>
        <p:txBody>
          <a:bodyPr/>
          <a:lstStyle/>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TCP can also help maintain the flow of packets so that devices do not become overloaded.</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There may be times when TCP segments do not arrive at their destination or arrive out of order.</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All the data must be received and the data in these segments must be reassembled into the original order.</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Sequence numbers are assigned in the header of each packet to achieve this goal.</a:t>
            </a:r>
          </a:p>
          <a:p>
            <a:pPr marL="0" indent="0" algn="just"/>
            <a:endParaRPr lang="en-US" sz="1800" dirty="0">
              <a:solidFill>
                <a:srgbClr val="000000"/>
              </a:solidFill>
              <a:latin typeface="Century Gothic" panose="020B0502020202020204" pitchFamily="34" charset="0"/>
            </a:endParaRPr>
          </a:p>
        </p:txBody>
      </p:sp>
      <p:pic>
        <p:nvPicPr>
          <p:cNvPr id="6" name="Picture 5">
            <a:extLst>
              <a:ext uri="{FF2B5EF4-FFF2-40B4-BE49-F238E27FC236}">
                <a16:creationId xmlns:a16="http://schemas.microsoft.com/office/drawing/2014/main" id="{2FF3B309-07D8-3549-83BF-C082B2D0BD15}"/>
              </a:ext>
            </a:extLst>
          </p:cNvPr>
          <p:cNvPicPr>
            <a:picLocks noChangeAspect="1"/>
          </p:cNvPicPr>
          <p:nvPr/>
        </p:nvPicPr>
        <p:blipFill>
          <a:blip r:embed="rId3"/>
          <a:stretch>
            <a:fillRect/>
          </a:stretch>
        </p:blipFill>
        <p:spPr>
          <a:xfrm>
            <a:off x="3505200" y="1615440"/>
            <a:ext cx="5513646" cy="374860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5A5489B-9C70-4301-ADD7-E0DF13A8F54D}"/>
                  </a:ext>
                </a:extLst>
              </p14:cNvPr>
              <p14:cNvContentPartPr/>
              <p14:nvPr/>
            </p14:nvContentPartPr>
            <p14:xfrm>
              <a:off x="5590080" y="3598560"/>
              <a:ext cx="3313440" cy="1429200"/>
            </p14:xfrm>
          </p:contentPart>
        </mc:Choice>
        <mc:Fallback xmlns="">
          <p:pic>
            <p:nvPicPr>
              <p:cNvPr id="2" name="Ink 1">
                <a:extLst>
                  <a:ext uri="{FF2B5EF4-FFF2-40B4-BE49-F238E27FC236}">
                    <a16:creationId xmlns:a16="http://schemas.microsoft.com/office/drawing/2014/main" id="{45A5489B-9C70-4301-ADD7-E0DF13A8F54D}"/>
                  </a:ext>
                </a:extLst>
              </p:cNvPr>
              <p:cNvPicPr/>
              <p:nvPr/>
            </p:nvPicPr>
            <p:blipFill>
              <a:blip r:embed="rId5"/>
              <a:stretch>
                <a:fillRect/>
              </a:stretch>
            </p:blipFill>
            <p:spPr>
              <a:xfrm>
                <a:off x="348120" y="704880"/>
                <a:ext cx="8564760" cy="4332240"/>
              </a:xfrm>
              <a:prstGeom prst="rect">
                <a:avLst/>
              </a:prstGeom>
            </p:spPr>
          </p:pic>
        </mc:Fallback>
      </mc:AlternateContent>
    </p:spTree>
    <p:extLst>
      <p:ext uri="{BB962C8B-B14F-4D97-AF65-F5344CB8AC3E}">
        <p14:creationId xmlns:p14="http://schemas.microsoft.com/office/powerpoint/2010/main" val="145264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TCP Reliability – Data Loss and Retransmission</a:t>
            </a:r>
            <a:endParaRPr lang="en-US" altLang="en-US" dirty="0"/>
          </a:p>
        </p:txBody>
      </p:sp>
    </p:spTree>
    <p:custDataLst>
      <p:tags r:id="rId1"/>
    </p:custDataLst>
    <p:extLst>
      <p:ext uri="{BB962C8B-B14F-4D97-AF65-F5344CB8AC3E}">
        <p14:creationId xmlns:p14="http://schemas.microsoft.com/office/powerpoint/2010/main" val="421824865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02014"/>
            <a:ext cx="9144000" cy="757551"/>
          </a:xfrm>
        </p:spPr>
        <p:txBody>
          <a:bodyPr/>
          <a:lstStyle/>
          <a:p>
            <a:r>
              <a:rPr lang="en-US" sz="1800" dirty="0">
                <a:latin typeface="Century Gothic" panose="020B0502020202020204" pitchFamily="34" charset="0"/>
              </a:rPr>
              <a:t>Reliability and Flow Control</a:t>
            </a:r>
            <a:br>
              <a:rPr lang="en-US" sz="3600" dirty="0">
                <a:latin typeface="Century Gothic" panose="020B0502020202020204" pitchFamily="34" charset="0"/>
              </a:rPr>
            </a:br>
            <a:r>
              <a:rPr lang="en-US" dirty="0">
                <a:latin typeface="Century Gothic" panose="020B0502020202020204" pitchFamily="34" charset="0"/>
              </a:rPr>
              <a:t>TCP Reliability – Data Loss and Retransmission</a:t>
            </a:r>
            <a:endParaRPr lang="en-US" sz="2400" dirty="0">
              <a:latin typeface="Century Gothic" panose="020B0502020202020204" pitchFamily="34" charset="0"/>
            </a:endParaRPr>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6" y="1508777"/>
            <a:ext cx="2736294" cy="3929027"/>
          </a:xfrm>
        </p:spPr>
        <p:txBody>
          <a:bodyPr/>
          <a:lstStyle/>
          <a:p>
            <a:pPr marL="0" indent="0" algn="just">
              <a:buNone/>
            </a:pPr>
            <a:r>
              <a:rPr lang="en-US" sz="2000" dirty="0">
                <a:latin typeface="Century Gothic" panose="020B0502020202020204" pitchFamily="34" charset="0"/>
              </a:rPr>
              <a:t>No matter how well designed a network is, data loss occasionally occurs.</a:t>
            </a:r>
          </a:p>
          <a:p>
            <a:pPr marL="0" indent="0" algn="just">
              <a:buNone/>
            </a:pPr>
            <a:r>
              <a:rPr lang="en-US" sz="2000" dirty="0">
                <a:latin typeface="Century Gothic" panose="020B0502020202020204" pitchFamily="34" charset="0"/>
              </a:rPr>
              <a:t>TCP provides methods of managing these segment losses. Among these is a mechanism to retransmit segments for unacknowledged data.</a:t>
            </a:r>
          </a:p>
          <a:p>
            <a:pPr marL="0" indent="0" algn="just">
              <a:buNone/>
            </a:pPr>
            <a:endParaRPr lang="en-US" sz="2000" dirty="0">
              <a:latin typeface="Century Gothic" panose="020B0502020202020204" pitchFamily="34" charset="0"/>
            </a:endParaRPr>
          </a:p>
          <a:p>
            <a:pPr algn="just"/>
            <a:endParaRPr lang="en-US" sz="3200" dirty="0">
              <a:latin typeface="Century Gothic" panose="020B0502020202020204" pitchFamily="34" charset="0"/>
            </a:endParaRPr>
          </a:p>
        </p:txBody>
      </p:sp>
      <p:pic>
        <p:nvPicPr>
          <p:cNvPr id="2" name="Picture 1">
            <a:extLst>
              <a:ext uri="{FF2B5EF4-FFF2-40B4-BE49-F238E27FC236}">
                <a16:creationId xmlns:a16="http://schemas.microsoft.com/office/drawing/2014/main" id="{4EE95D6D-2DD5-42B8-811A-F3F0865E3EC3}"/>
              </a:ext>
            </a:extLst>
          </p:cNvPr>
          <p:cNvPicPr>
            <a:picLocks noChangeAspect="1"/>
          </p:cNvPicPr>
          <p:nvPr/>
        </p:nvPicPr>
        <p:blipFill rotWithShape="1">
          <a:blip r:embed="rId3"/>
          <a:srcRect l="3125"/>
          <a:stretch/>
        </p:blipFill>
        <p:spPr>
          <a:xfrm>
            <a:off x="3063240" y="1508776"/>
            <a:ext cx="5990968" cy="4328144"/>
          </a:xfrm>
          <a:prstGeom prst="rect">
            <a:avLst/>
          </a:prstGeom>
        </p:spPr>
      </p:pic>
    </p:spTree>
    <p:extLst>
      <p:ext uri="{BB962C8B-B14F-4D97-AF65-F5344CB8AC3E}">
        <p14:creationId xmlns:p14="http://schemas.microsoft.com/office/powerpoint/2010/main" val="722495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738564"/>
            <a:ext cx="9144000" cy="757551"/>
          </a:xfrm>
        </p:spPr>
        <p:txBody>
          <a:bodyPr/>
          <a:lstStyle/>
          <a:p>
            <a:r>
              <a:rPr lang="en-US" sz="1800" dirty="0">
                <a:latin typeface="Century Gothic" panose="020B0502020202020204" pitchFamily="34" charset="0"/>
              </a:rPr>
              <a:t>Reliability and Flow Control</a:t>
            </a:r>
            <a:br>
              <a:rPr lang="en-US" sz="3600" dirty="0">
                <a:latin typeface="Century Gothic" panose="020B0502020202020204" pitchFamily="34" charset="0"/>
              </a:rPr>
            </a:br>
            <a:r>
              <a:rPr lang="en-US" sz="2800" dirty="0">
                <a:latin typeface="Century Gothic" panose="020B0502020202020204" pitchFamily="34" charset="0"/>
              </a:rPr>
              <a:t>TCP Reliability – Data Loss and Retransmission (Cont.)</a:t>
            </a:r>
            <a:endParaRPr lang="en-US" sz="2000" dirty="0">
              <a:latin typeface="Century Gothic" panose="020B0502020202020204" pitchFamily="34" charset="0"/>
            </a:endParaRPr>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7" y="1680039"/>
            <a:ext cx="3315414" cy="3929027"/>
          </a:xfrm>
        </p:spPr>
        <p:txBody>
          <a:bodyPr/>
          <a:lstStyle/>
          <a:p>
            <a:pPr marL="0" indent="0" algn="just">
              <a:buNone/>
            </a:pPr>
            <a:r>
              <a:rPr lang="en-US" sz="2000" dirty="0">
                <a:latin typeface="Century Gothic" panose="020B0502020202020204" pitchFamily="34" charset="0"/>
              </a:rPr>
              <a:t>Host operating systems today typically employ an optional TCP feature called selective acknowledgment (SACK), negotiated during the three-way handshake.</a:t>
            </a:r>
          </a:p>
          <a:p>
            <a:pPr marL="0" indent="0" algn="just">
              <a:buNone/>
            </a:pPr>
            <a:r>
              <a:rPr lang="en-US" sz="2000" dirty="0">
                <a:latin typeface="Century Gothic" panose="020B0502020202020204" pitchFamily="34" charset="0"/>
              </a:rPr>
              <a:t>If both hosts support SACK, the receiver can explicitly acknowledge which segments (bytes) were received including any discontinuous segments.</a:t>
            </a:r>
          </a:p>
          <a:p>
            <a:endParaRPr lang="en-US" sz="3200" dirty="0">
              <a:latin typeface="Century Gothic" panose="020B0502020202020204" pitchFamily="34" charset="0"/>
            </a:endParaRPr>
          </a:p>
        </p:txBody>
      </p:sp>
      <p:pic>
        <p:nvPicPr>
          <p:cNvPr id="4" name="Picture 3">
            <a:extLst>
              <a:ext uri="{FF2B5EF4-FFF2-40B4-BE49-F238E27FC236}">
                <a16:creationId xmlns:a16="http://schemas.microsoft.com/office/drawing/2014/main" id="{87630375-E3B4-4146-88E6-2D11C8BDAEE9}"/>
              </a:ext>
            </a:extLst>
          </p:cNvPr>
          <p:cNvPicPr>
            <a:picLocks noChangeAspect="1"/>
          </p:cNvPicPr>
          <p:nvPr/>
        </p:nvPicPr>
        <p:blipFill rotWithShape="1">
          <a:blip r:embed="rId3"/>
          <a:srcRect l="6550" r="11057"/>
          <a:stretch/>
        </p:blipFill>
        <p:spPr>
          <a:xfrm>
            <a:off x="3489960" y="1680039"/>
            <a:ext cx="5562599" cy="4631510"/>
          </a:xfrm>
          <a:prstGeom prst="rect">
            <a:avLst/>
          </a:prstGeom>
        </p:spPr>
      </p:pic>
    </p:spTree>
    <p:extLst>
      <p:ext uri="{BB962C8B-B14F-4D97-AF65-F5344CB8AC3E}">
        <p14:creationId xmlns:p14="http://schemas.microsoft.com/office/powerpoint/2010/main" val="1113848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69683" y="687155"/>
            <a:ext cx="8345488" cy="731837"/>
          </a:xfrm>
        </p:spPr>
        <p:txBody>
          <a:bodyPr/>
          <a:lstStyle/>
          <a:p>
            <a:r>
              <a:rPr lang="en-US" sz="1800" dirty="0">
                <a:latin typeface="Century Gothic" panose="020B0502020202020204" pitchFamily="34" charset="0"/>
              </a:rPr>
              <a:t>Reliability and Flow Control</a:t>
            </a:r>
            <a:br>
              <a:rPr lang="en-US" sz="3600" dirty="0">
                <a:latin typeface="Century Gothic" panose="020B0502020202020204" pitchFamily="34" charset="0"/>
              </a:rPr>
            </a:br>
            <a:r>
              <a:rPr lang="en-US" sz="2800" dirty="0">
                <a:latin typeface="Century Gothic" panose="020B0502020202020204" pitchFamily="34" charset="0"/>
              </a:rPr>
              <a:t>TCP Flow Control – Window Size and Acknowledgments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69683" y="1579016"/>
            <a:ext cx="3487917" cy="3509472"/>
          </a:xfrm>
        </p:spPr>
        <p:txBody>
          <a:bodyPr/>
          <a:lstStyle/>
          <a:p>
            <a:pPr marL="0" indent="0" algn="just">
              <a:spcBef>
                <a:spcPts val="0"/>
              </a:spcBef>
            </a:pPr>
            <a:r>
              <a:rPr lang="en-US" dirty="0">
                <a:solidFill>
                  <a:srgbClr val="000000"/>
                </a:solidFill>
                <a:latin typeface="Century Gothic" panose="020B0502020202020204" pitchFamily="34" charset="0"/>
              </a:rPr>
              <a:t>TCP also provides mechanisms for flow control as follows:</a:t>
            </a:r>
          </a:p>
          <a:p>
            <a:pPr marL="0" indent="0" algn="just">
              <a:spcBef>
                <a:spcPts val="0"/>
              </a:spcBef>
            </a:pPr>
            <a:endParaRPr lang="en-US" dirty="0">
              <a:solidFill>
                <a:srgbClr val="000000"/>
              </a:solidFill>
              <a:latin typeface="Century Gothic" panose="020B0502020202020204" pitchFamily="34" charset="0"/>
            </a:endParaRPr>
          </a:p>
          <a:p>
            <a:pPr marL="285750" indent="-285750" algn="just">
              <a:spcBef>
                <a:spcPts val="0"/>
              </a:spcBef>
              <a:buFont typeface="Arial" panose="020B0604020202020204" pitchFamily="34" charset="0"/>
              <a:buChar char="•"/>
            </a:pPr>
            <a:r>
              <a:rPr lang="en-US" dirty="0">
                <a:solidFill>
                  <a:srgbClr val="000000"/>
                </a:solidFill>
                <a:latin typeface="Century Gothic" panose="020B0502020202020204" pitchFamily="34" charset="0"/>
              </a:rPr>
              <a:t>Flow control is the amount of data that the destination can receive and process reliably.</a:t>
            </a:r>
          </a:p>
          <a:p>
            <a:pPr marL="285750" indent="-285750" algn="just">
              <a:spcBef>
                <a:spcPts val="0"/>
              </a:spcBef>
              <a:buFont typeface="Arial" panose="020B0604020202020204" pitchFamily="34" charset="0"/>
              <a:buChar char="•"/>
            </a:pPr>
            <a:endParaRPr lang="en-US" dirty="0">
              <a:solidFill>
                <a:srgbClr val="000000"/>
              </a:solidFill>
              <a:latin typeface="Century Gothic" panose="020B0502020202020204" pitchFamily="34" charset="0"/>
            </a:endParaRPr>
          </a:p>
          <a:p>
            <a:pPr marL="285750" indent="-285750" algn="just">
              <a:spcBef>
                <a:spcPts val="0"/>
              </a:spcBef>
              <a:buFont typeface="Arial" panose="020B0604020202020204" pitchFamily="34" charset="0"/>
              <a:buChar char="•"/>
            </a:pPr>
            <a:r>
              <a:rPr lang="en-US" dirty="0">
                <a:solidFill>
                  <a:srgbClr val="000000"/>
                </a:solidFill>
                <a:latin typeface="Century Gothic" panose="020B0502020202020204" pitchFamily="34" charset="0"/>
              </a:rPr>
              <a:t>Flow control helps maintain the reliability of TCP transmission by adjusting the rate of data flow between source and destination for a given session.</a:t>
            </a:r>
          </a:p>
        </p:txBody>
      </p:sp>
      <p:pic>
        <p:nvPicPr>
          <p:cNvPr id="6" name="Picture 5">
            <a:extLst>
              <a:ext uri="{FF2B5EF4-FFF2-40B4-BE49-F238E27FC236}">
                <a16:creationId xmlns:a16="http://schemas.microsoft.com/office/drawing/2014/main" id="{F1EBB4FB-76D3-E94D-9CFB-0B374985AD37}"/>
              </a:ext>
            </a:extLst>
          </p:cNvPr>
          <p:cNvPicPr>
            <a:picLocks noChangeAspect="1"/>
          </p:cNvPicPr>
          <p:nvPr/>
        </p:nvPicPr>
        <p:blipFill>
          <a:blip r:embed="rId3"/>
          <a:stretch>
            <a:fillRect/>
          </a:stretch>
        </p:blipFill>
        <p:spPr>
          <a:xfrm>
            <a:off x="3775750" y="2089553"/>
            <a:ext cx="5195302" cy="3318975"/>
          </a:xfrm>
          <a:prstGeom prst="rect">
            <a:avLst/>
          </a:prstGeom>
        </p:spPr>
      </p:pic>
    </p:spTree>
    <p:extLst>
      <p:ext uri="{BB962C8B-B14F-4D97-AF65-F5344CB8AC3E}">
        <p14:creationId xmlns:p14="http://schemas.microsoft.com/office/powerpoint/2010/main" val="95761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94242"/>
            <a:ext cx="8345488" cy="731837"/>
          </a:xfrm>
        </p:spPr>
        <p:txBody>
          <a:bodyPr/>
          <a:lstStyle/>
          <a:p>
            <a:r>
              <a:rPr lang="en-US" sz="1800" dirty="0">
                <a:latin typeface="Century Gothic" panose="020B0502020202020204" pitchFamily="34" charset="0"/>
              </a:rPr>
              <a:t>Reliability and Flow Control</a:t>
            </a:r>
            <a:br>
              <a:rPr lang="en-US" sz="3600" dirty="0">
                <a:latin typeface="Century Gothic" panose="020B0502020202020204" pitchFamily="34" charset="0"/>
              </a:rPr>
            </a:br>
            <a:r>
              <a:rPr lang="en-US" sz="2800" dirty="0">
                <a:latin typeface="Century Gothic" panose="020B0502020202020204" pitchFamily="34" charset="0"/>
              </a:rPr>
              <a:t>TCP Flow Control – Maximum Segment Size</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07190" y="1328297"/>
            <a:ext cx="3443730" cy="3689896"/>
          </a:xfrm>
        </p:spPr>
        <p:txBody>
          <a:bodyPr/>
          <a:lstStyle/>
          <a:p>
            <a:pPr marL="0" indent="0" algn="just">
              <a:spcBef>
                <a:spcPts val="0"/>
              </a:spcBef>
            </a:pPr>
            <a:r>
              <a:rPr lang="en-US" sz="1800" dirty="0">
                <a:solidFill>
                  <a:srgbClr val="080808"/>
                </a:solidFill>
                <a:latin typeface="Century Gothic" panose="020B0502020202020204" pitchFamily="34" charset="0"/>
              </a:rPr>
              <a:t>Maximum Segment Size (MSS) is the maximum amount of data that the destination device can receive.</a:t>
            </a:r>
          </a:p>
          <a:p>
            <a:pPr marL="0" indent="0" algn="just">
              <a:spcBef>
                <a:spcPts val="0"/>
              </a:spcBef>
            </a:pPr>
            <a:endParaRPr lang="en-US" sz="1800" dirty="0">
              <a:solidFill>
                <a:srgbClr val="080808"/>
              </a:solidFill>
              <a:latin typeface="Century Gothic" panose="020B0502020202020204" pitchFamily="34" charset="0"/>
            </a:endParaRPr>
          </a:p>
          <a:p>
            <a:pPr marL="285750" indent="-285750" algn="just">
              <a:spcBef>
                <a:spcPts val="0"/>
              </a:spcBef>
              <a:buFont typeface="Arial" panose="020B0604020202020204" pitchFamily="34" charset="0"/>
              <a:buChar char="•"/>
            </a:pPr>
            <a:r>
              <a:rPr lang="en-US" sz="1800" dirty="0">
                <a:solidFill>
                  <a:srgbClr val="080808"/>
                </a:solidFill>
                <a:latin typeface="Century Gothic" panose="020B0502020202020204" pitchFamily="34" charset="0"/>
              </a:rPr>
              <a:t>A common MSS is 1,460 bytes when using IPv4.</a:t>
            </a:r>
          </a:p>
          <a:p>
            <a:pPr marL="285750" indent="-285750" algn="just">
              <a:spcBef>
                <a:spcPts val="0"/>
              </a:spcBef>
              <a:buFont typeface="Arial" panose="020B0604020202020204" pitchFamily="34" charset="0"/>
              <a:buChar char="•"/>
            </a:pPr>
            <a:r>
              <a:rPr lang="en-US" sz="1800" dirty="0">
                <a:solidFill>
                  <a:srgbClr val="080808"/>
                </a:solidFill>
                <a:latin typeface="Century Gothic" panose="020B0502020202020204" pitchFamily="34" charset="0"/>
              </a:rPr>
              <a:t>A host determines the value of its MSS field by subtracting the IP and TCP headers from the Ethernet maximum transmission unit (MTU), which is 1500 bytes be default. </a:t>
            </a:r>
          </a:p>
          <a:p>
            <a:pPr marL="285750" indent="-285750" algn="just">
              <a:spcBef>
                <a:spcPts val="0"/>
              </a:spcBef>
              <a:buFont typeface="Arial" panose="020B0604020202020204" pitchFamily="34" charset="0"/>
              <a:buChar char="•"/>
            </a:pPr>
            <a:r>
              <a:rPr lang="en-US" sz="1800" dirty="0">
                <a:solidFill>
                  <a:srgbClr val="080808"/>
                </a:solidFill>
                <a:latin typeface="Century Gothic" panose="020B0502020202020204" pitchFamily="34" charset="0"/>
              </a:rPr>
              <a:t>1500 minus 60 (20 bytes for the IPv4 header and 20 bytes for the TCP header) leaves 1460 bytes.</a:t>
            </a:r>
          </a:p>
        </p:txBody>
      </p:sp>
      <p:pic>
        <p:nvPicPr>
          <p:cNvPr id="6" name="Picture 5">
            <a:extLst>
              <a:ext uri="{FF2B5EF4-FFF2-40B4-BE49-F238E27FC236}">
                <a16:creationId xmlns:a16="http://schemas.microsoft.com/office/drawing/2014/main" id="{354D6845-C3CD-2540-82D8-B76E7144B603}"/>
              </a:ext>
            </a:extLst>
          </p:cNvPr>
          <p:cNvPicPr>
            <a:picLocks noChangeAspect="1"/>
          </p:cNvPicPr>
          <p:nvPr/>
        </p:nvPicPr>
        <p:blipFill>
          <a:blip r:embed="rId3"/>
          <a:stretch>
            <a:fillRect/>
          </a:stretch>
        </p:blipFill>
        <p:spPr>
          <a:xfrm>
            <a:off x="3621185" y="1084457"/>
            <a:ext cx="5385655" cy="3534627"/>
          </a:xfrm>
          <a:prstGeom prst="rect">
            <a:avLst/>
          </a:prstGeom>
        </p:spPr>
      </p:pic>
      <p:pic>
        <p:nvPicPr>
          <p:cNvPr id="8" name="Picture 7">
            <a:extLst>
              <a:ext uri="{FF2B5EF4-FFF2-40B4-BE49-F238E27FC236}">
                <a16:creationId xmlns:a16="http://schemas.microsoft.com/office/drawing/2014/main" id="{BB932EB7-B233-3B4E-BF41-3671F09C3258}"/>
              </a:ext>
            </a:extLst>
          </p:cNvPr>
          <p:cNvPicPr>
            <a:picLocks noChangeAspect="1"/>
          </p:cNvPicPr>
          <p:nvPr/>
        </p:nvPicPr>
        <p:blipFill>
          <a:blip r:embed="rId4"/>
          <a:stretch>
            <a:fillRect/>
          </a:stretch>
        </p:blipFill>
        <p:spPr>
          <a:xfrm>
            <a:off x="3550920" y="4751556"/>
            <a:ext cx="5455920" cy="1858053"/>
          </a:xfrm>
          <a:prstGeom prst="rect">
            <a:avLst/>
          </a:prstGeom>
        </p:spPr>
      </p:pic>
    </p:spTree>
    <p:extLst>
      <p:ext uri="{BB962C8B-B14F-4D97-AF65-F5344CB8AC3E}">
        <p14:creationId xmlns:p14="http://schemas.microsoft.com/office/powerpoint/2010/main" val="54670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67641" y="308611"/>
            <a:ext cx="8579019" cy="731837"/>
          </a:xfrm>
        </p:spPr>
        <p:txBody>
          <a:bodyPr/>
          <a:lstStyle/>
          <a:p>
            <a:r>
              <a:rPr lang="en-US" sz="1800" dirty="0">
                <a:latin typeface="Century Gothic" panose="020B0502020202020204" pitchFamily="34" charset="0"/>
              </a:rPr>
              <a:t>Reliability and Flow Control</a:t>
            </a:r>
            <a:br>
              <a:rPr lang="en-US" sz="3600" dirty="0">
                <a:latin typeface="Century Gothic" panose="020B0502020202020204" pitchFamily="34" charset="0"/>
              </a:rPr>
            </a:br>
            <a:r>
              <a:rPr lang="en-US" sz="2800" dirty="0">
                <a:latin typeface="Century Gothic" panose="020B0502020202020204" pitchFamily="34" charset="0"/>
              </a:rPr>
              <a:t>TCP Flow Control – Congestion Avoidance</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67641" y="5205376"/>
            <a:ext cx="8823958" cy="1453688"/>
          </a:xfrm>
        </p:spPr>
        <p:txBody>
          <a:bodyPr/>
          <a:lstStyle/>
          <a:p>
            <a:pPr marL="0" indent="0" algn="just">
              <a:spcBef>
                <a:spcPts val="0"/>
              </a:spcBef>
            </a:pPr>
            <a:r>
              <a:rPr lang="en-US" sz="1800" dirty="0">
                <a:solidFill>
                  <a:srgbClr val="000000"/>
                </a:solidFill>
                <a:latin typeface="Century Gothic" panose="020B0502020202020204" pitchFamily="34" charset="0"/>
              </a:rPr>
              <a:t>When congestion occurs on a network, it results in packets being discarded by the overloaded router.</a:t>
            </a:r>
          </a:p>
          <a:p>
            <a:pPr marL="0" indent="0" algn="just">
              <a:spcBef>
                <a:spcPts val="0"/>
              </a:spcBef>
            </a:pPr>
            <a:endParaRPr lang="en-US" sz="1800" dirty="0">
              <a:solidFill>
                <a:srgbClr val="000000"/>
              </a:solidFill>
              <a:latin typeface="Century Gothic" panose="020B0502020202020204" pitchFamily="34" charset="0"/>
            </a:endParaRPr>
          </a:p>
          <a:p>
            <a:pPr marL="0" indent="0" algn="just">
              <a:spcBef>
                <a:spcPts val="0"/>
              </a:spcBef>
            </a:pPr>
            <a:r>
              <a:rPr lang="en-US" sz="1800" dirty="0">
                <a:solidFill>
                  <a:srgbClr val="000000"/>
                </a:solidFill>
                <a:latin typeface="Century Gothic" panose="020B0502020202020204" pitchFamily="34" charset="0"/>
              </a:rPr>
              <a:t>To avoid and control congestion, TCP employs several congestion handling mechanisms, timers, and algorithms.</a:t>
            </a:r>
          </a:p>
        </p:txBody>
      </p:sp>
      <p:pic>
        <p:nvPicPr>
          <p:cNvPr id="6" name="Picture 5">
            <a:extLst>
              <a:ext uri="{FF2B5EF4-FFF2-40B4-BE49-F238E27FC236}">
                <a16:creationId xmlns:a16="http://schemas.microsoft.com/office/drawing/2014/main" id="{44B87FC3-C392-514C-AA30-06F95FD0D287}"/>
              </a:ext>
            </a:extLst>
          </p:cNvPr>
          <p:cNvPicPr>
            <a:picLocks noChangeAspect="1"/>
          </p:cNvPicPr>
          <p:nvPr/>
        </p:nvPicPr>
        <p:blipFill>
          <a:blip r:embed="rId3"/>
          <a:stretch>
            <a:fillRect/>
          </a:stretch>
        </p:blipFill>
        <p:spPr>
          <a:xfrm>
            <a:off x="1554480" y="1036320"/>
            <a:ext cx="5913315" cy="4047136"/>
          </a:xfrm>
          <a:prstGeom prst="rect">
            <a:avLst/>
          </a:prstGeom>
        </p:spPr>
      </p:pic>
    </p:spTree>
    <p:extLst>
      <p:ext uri="{BB962C8B-B14F-4D97-AF65-F5344CB8AC3E}">
        <p14:creationId xmlns:p14="http://schemas.microsoft.com/office/powerpoint/2010/main" val="286074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10.6 Reliability and Flow Control</a:t>
            </a:r>
            <a:endParaRPr lang="en-US" altLang="en-US" dirty="0"/>
          </a:p>
        </p:txBody>
      </p:sp>
    </p:spTree>
    <p:custDataLst>
      <p:tags r:id="rId1"/>
    </p:custDataLst>
    <p:extLst>
      <p:ext uri="{BB962C8B-B14F-4D97-AF65-F5344CB8AC3E}">
        <p14:creationId xmlns:p14="http://schemas.microsoft.com/office/powerpoint/2010/main" val="400417321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10.1 Transportation of data</a:t>
            </a:r>
            <a:endParaRPr lang="en-U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10.7 UDP Communication</a:t>
            </a:r>
            <a:endParaRPr lang="en-US" sz="2400" dirty="0">
              <a:solidFill>
                <a:srgbClr val="00B0F0"/>
              </a:solidFill>
            </a:endParaRPr>
          </a:p>
        </p:txBody>
      </p:sp>
    </p:spTree>
    <p:extLst>
      <p:ext uri="{BB962C8B-B14F-4D97-AF65-F5344CB8AC3E}">
        <p14:creationId xmlns:p14="http://schemas.microsoft.com/office/powerpoint/2010/main" val="3994311926"/>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54331"/>
            <a:ext cx="8345488" cy="731837"/>
          </a:xfrm>
        </p:spPr>
        <p:txBody>
          <a:bodyPr/>
          <a:lstStyle/>
          <a:p>
            <a:r>
              <a:rPr lang="en-US" sz="2000" dirty="0">
                <a:latin typeface="Century Gothic" panose="020B0502020202020204" pitchFamily="34" charset="0"/>
              </a:rPr>
              <a:t>UDP Communication</a:t>
            </a:r>
            <a:br>
              <a:rPr lang="en-US" sz="4000" dirty="0">
                <a:latin typeface="Century Gothic" panose="020B0502020202020204" pitchFamily="34" charset="0"/>
              </a:rPr>
            </a:br>
            <a:r>
              <a:rPr lang="en-US" sz="2800" dirty="0">
                <a:latin typeface="Century Gothic" panose="020B0502020202020204" pitchFamily="34" charset="0"/>
              </a:rPr>
              <a:t>UDP Low Overhead versus Reliability</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1241814"/>
            <a:ext cx="8760182" cy="731837"/>
          </a:xfrm>
        </p:spPr>
        <p:txBody>
          <a:bodyPr/>
          <a:lstStyle/>
          <a:p>
            <a:pPr marL="0" indent="0" algn="just">
              <a:spcBef>
                <a:spcPts val="0"/>
              </a:spcBef>
            </a:pPr>
            <a:r>
              <a:rPr lang="en-US" dirty="0">
                <a:solidFill>
                  <a:srgbClr val="000000"/>
                </a:solidFill>
                <a:latin typeface="Century Gothic" panose="020B0502020202020204" pitchFamily="34" charset="0"/>
              </a:rPr>
              <a:t>UDP does not establish a connection. UDP provides low overhead data transport because it has a small datagram header and no network management traffic.</a:t>
            </a:r>
          </a:p>
        </p:txBody>
      </p:sp>
      <p:pic>
        <p:nvPicPr>
          <p:cNvPr id="6" name="Picture 5">
            <a:extLst>
              <a:ext uri="{FF2B5EF4-FFF2-40B4-BE49-F238E27FC236}">
                <a16:creationId xmlns:a16="http://schemas.microsoft.com/office/drawing/2014/main" id="{EFA7D8BE-B010-7449-A277-2CFEE3494077}"/>
              </a:ext>
            </a:extLst>
          </p:cNvPr>
          <p:cNvPicPr>
            <a:picLocks noChangeAspect="1"/>
          </p:cNvPicPr>
          <p:nvPr/>
        </p:nvPicPr>
        <p:blipFill>
          <a:blip r:embed="rId3"/>
          <a:stretch>
            <a:fillRect/>
          </a:stretch>
        </p:blipFill>
        <p:spPr>
          <a:xfrm>
            <a:off x="335280" y="2496632"/>
            <a:ext cx="8357482" cy="3751768"/>
          </a:xfrm>
          <a:prstGeom prst="rect">
            <a:avLst/>
          </a:prstGeom>
        </p:spPr>
      </p:pic>
    </p:spTree>
    <p:extLst>
      <p:ext uri="{BB962C8B-B14F-4D97-AF65-F5344CB8AC3E}">
        <p14:creationId xmlns:p14="http://schemas.microsoft.com/office/powerpoint/2010/main" val="51010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85699" y="415291"/>
            <a:ext cx="8345488" cy="731837"/>
          </a:xfrm>
        </p:spPr>
        <p:txBody>
          <a:bodyPr/>
          <a:lstStyle/>
          <a:p>
            <a:r>
              <a:rPr lang="en-US" sz="1800" dirty="0">
                <a:latin typeface="Century Gothic" panose="020B0502020202020204" pitchFamily="34" charset="0"/>
              </a:rPr>
              <a:t>UDP Communication</a:t>
            </a:r>
            <a:br>
              <a:rPr lang="en-US" sz="3600" dirty="0">
                <a:latin typeface="Century Gothic" panose="020B0502020202020204" pitchFamily="34" charset="0"/>
              </a:rPr>
            </a:br>
            <a:r>
              <a:rPr lang="en-US" sz="2800" dirty="0">
                <a:latin typeface="Century Gothic" panose="020B0502020202020204" pitchFamily="34" charset="0"/>
              </a:rPr>
              <a:t>UDP Datagram Reassembly</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0" y="1387013"/>
            <a:ext cx="2648941" cy="3562752"/>
          </a:xfrm>
        </p:spPr>
        <p:txBody>
          <a:bodyPr/>
          <a:lstStyle/>
          <a:p>
            <a:pPr marL="285750" indent="-285750" algn="just">
              <a:spcBef>
                <a:spcPts val="0"/>
              </a:spcBef>
              <a:buFont typeface="Arial" panose="020B0604020202020204" pitchFamily="34" charset="0"/>
              <a:buChar char="•"/>
            </a:pPr>
            <a:r>
              <a:rPr lang="en-US" dirty="0">
                <a:solidFill>
                  <a:srgbClr val="000000"/>
                </a:solidFill>
                <a:latin typeface="Century Gothic" panose="020B0502020202020204" pitchFamily="34" charset="0"/>
              </a:rPr>
              <a:t>UDP </a:t>
            </a:r>
            <a:r>
              <a:rPr lang="en-US" b="1" dirty="0">
                <a:solidFill>
                  <a:srgbClr val="000000"/>
                </a:solidFill>
                <a:latin typeface="Century Gothic" panose="020B0502020202020204" pitchFamily="34" charset="0"/>
              </a:rPr>
              <a:t>does not track sequence numbers the way TCP does.</a:t>
            </a:r>
          </a:p>
          <a:p>
            <a:pPr marL="285750" indent="-285750" algn="just">
              <a:spcBef>
                <a:spcPts val="0"/>
              </a:spcBef>
              <a:buFont typeface="Arial" panose="020B0604020202020204" pitchFamily="34" charset="0"/>
              <a:buChar char="•"/>
            </a:pPr>
            <a:r>
              <a:rPr lang="en-US" dirty="0">
                <a:solidFill>
                  <a:srgbClr val="000000"/>
                </a:solidFill>
                <a:latin typeface="Century Gothic" panose="020B0502020202020204" pitchFamily="34" charset="0"/>
              </a:rPr>
              <a:t>UDP has </a:t>
            </a:r>
            <a:r>
              <a:rPr lang="en-US" b="1" dirty="0">
                <a:solidFill>
                  <a:srgbClr val="000000"/>
                </a:solidFill>
                <a:latin typeface="Century Gothic" panose="020B0502020202020204" pitchFamily="34" charset="0"/>
              </a:rPr>
              <a:t>no way to reorder </a:t>
            </a:r>
            <a:r>
              <a:rPr lang="en-US" dirty="0">
                <a:solidFill>
                  <a:srgbClr val="000000"/>
                </a:solidFill>
                <a:latin typeface="Century Gothic" panose="020B0502020202020204" pitchFamily="34" charset="0"/>
              </a:rPr>
              <a:t>the datagrams into their transmission order.</a:t>
            </a:r>
          </a:p>
          <a:p>
            <a:pPr marL="285750" indent="-285750" algn="just">
              <a:spcBef>
                <a:spcPts val="0"/>
              </a:spcBef>
              <a:buFont typeface="Arial" panose="020B0604020202020204" pitchFamily="34" charset="0"/>
              <a:buChar char="•"/>
            </a:pPr>
            <a:r>
              <a:rPr lang="en-US" dirty="0">
                <a:solidFill>
                  <a:srgbClr val="000000"/>
                </a:solidFill>
                <a:latin typeface="Century Gothic" panose="020B0502020202020204" pitchFamily="34" charset="0"/>
              </a:rPr>
              <a:t>UDP </a:t>
            </a:r>
            <a:r>
              <a:rPr lang="en-US" b="1" dirty="0">
                <a:solidFill>
                  <a:srgbClr val="000000"/>
                </a:solidFill>
                <a:latin typeface="Century Gothic" panose="020B0502020202020204" pitchFamily="34" charset="0"/>
              </a:rPr>
              <a:t>simply reassembles the data in the order that it was received and forwards it to the application.</a:t>
            </a:r>
          </a:p>
        </p:txBody>
      </p:sp>
      <p:pic>
        <p:nvPicPr>
          <p:cNvPr id="6" name="Picture 5">
            <a:extLst>
              <a:ext uri="{FF2B5EF4-FFF2-40B4-BE49-F238E27FC236}">
                <a16:creationId xmlns:a16="http://schemas.microsoft.com/office/drawing/2014/main" id="{081E9179-0DF9-0A48-ABD1-1D2C43731401}"/>
              </a:ext>
            </a:extLst>
          </p:cNvPr>
          <p:cNvPicPr>
            <a:picLocks noChangeAspect="1"/>
          </p:cNvPicPr>
          <p:nvPr/>
        </p:nvPicPr>
        <p:blipFill>
          <a:blip r:embed="rId3"/>
          <a:stretch>
            <a:fillRect/>
          </a:stretch>
        </p:blipFill>
        <p:spPr>
          <a:xfrm>
            <a:off x="2834640" y="1526398"/>
            <a:ext cx="6092596" cy="4127641"/>
          </a:xfrm>
          <a:prstGeom prst="rect">
            <a:avLst/>
          </a:prstGeom>
        </p:spPr>
      </p:pic>
    </p:spTree>
    <p:extLst>
      <p:ext uri="{BB962C8B-B14F-4D97-AF65-F5344CB8AC3E}">
        <p14:creationId xmlns:p14="http://schemas.microsoft.com/office/powerpoint/2010/main" val="345204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84811"/>
            <a:ext cx="8345488" cy="731837"/>
          </a:xfrm>
        </p:spPr>
        <p:txBody>
          <a:bodyPr/>
          <a:lstStyle/>
          <a:p>
            <a:r>
              <a:rPr lang="en-US" sz="1800" dirty="0">
                <a:latin typeface="Century Gothic" panose="020B0502020202020204" pitchFamily="34" charset="0"/>
              </a:rPr>
              <a:t>UDP Communication</a:t>
            </a:r>
            <a:br>
              <a:rPr lang="en-US" sz="3600" dirty="0">
                <a:latin typeface="Century Gothic" panose="020B0502020202020204" pitchFamily="34" charset="0"/>
              </a:rPr>
            </a:br>
            <a:r>
              <a:rPr lang="en-US" sz="2800" dirty="0">
                <a:latin typeface="Century Gothic" panose="020B0502020202020204" pitchFamily="34" charset="0"/>
              </a:rPr>
              <a:t>UDP Server Processes and Requests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39979" y="1465005"/>
            <a:ext cx="3121381" cy="3411795"/>
          </a:xfrm>
        </p:spPr>
        <p:txBody>
          <a:bodyPr/>
          <a:lstStyle/>
          <a:p>
            <a:pPr marL="0" indent="0" algn="just">
              <a:spcBef>
                <a:spcPts val="0"/>
              </a:spcBef>
            </a:pPr>
            <a:r>
              <a:rPr lang="en-US" dirty="0">
                <a:solidFill>
                  <a:srgbClr val="000000"/>
                </a:solidFill>
                <a:latin typeface="Century Gothic" panose="020B0502020202020204" pitchFamily="34" charset="0"/>
              </a:rPr>
              <a:t>UDP-based server applications are assigned well-known or registered port numbers.</a:t>
            </a:r>
          </a:p>
          <a:p>
            <a:pPr marL="0" indent="0" algn="just">
              <a:spcBef>
                <a:spcPts val="0"/>
              </a:spcBef>
            </a:pPr>
            <a:endParaRPr lang="en-US" dirty="0">
              <a:solidFill>
                <a:srgbClr val="000000"/>
              </a:solidFill>
              <a:latin typeface="Century Gothic" panose="020B0502020202020204" pitchFamily="34" charset="0"/>
            </a:endParaRPr>
          </a:p>
          <a:p>
            <a:pPr marL="0" indent="0" algn="just">
              <a:spcBef>
                <a:spcPts val="0"/>
              </a:spcBef>
            </a:pPr>
            <a:r>
              <a:rPr lang="en-US" dirty="0">
                <a:solidFill>
                  <a:srgbClr val="000000"/>
                </a:solidFill>
                <a:latin typeface="Century Gothic" panose="020B0502020202020204" pitchFamily="34" charset="0"/>
              </a:rPr>
              <a:t>UDP receives a datagram destined for one of these ports, it forwards the application data to the appropriate application based on its port number</a:t>
            </a:r>
            <a:r>
              <a:rPr lang="en-US" sz="1800" dirty="0">
                <a:solidFill>
                  <a:srgbClr val="000000"/>
                </a:solidFill>
                <a:latin typeface="Century Gothic" panose="020B0502020202020204" pitchFamily="34" charset="0"/>
              </a:rPr>
              <a:t>.</a:t>
            </a:r>
          </a:p>
        </p:txBody>
      </p:sp>
      <p:pic>
        <p:nvPicPr>
          <p:cNvPr id="6" name="Picture 5">
            <a:extLst>
              <a:ext uri="{FF2B5EF4-FFF2-40B4-BE49-F238E27FC236}">
                <a16:creationId xmlns:a16="http://schemas.microsoft.com/office/drawing/2014/main" id="{5F777B4A-1B47-5148-8B97-0DDC74204220}"/>
              </a:ext>
            </a:extLst>
          </p:cNvPr>
          <p:cNvPicPr>
            <a:picLocks noChangeAspect="1"/>
          </p:cNvPicPr>
          <p:nvPr/>
        </p:nvPicPr>
        <p:blipFill>
          <a:blip r:embed="rId3"/>
          <a:stretch>
            <a:fillRect/>
          </a:stretch>
        </p:blipFill>
        <p:spPr>
          <a:xfrm>
            <a:off x="3416303" y="1615440"/>
            <a:ext cx="5381689" cy="3282549"/>
          </a:xfrm>
          <a:prstGeom prst="rect">
            <a:avLst/>
          </a:prstGeom>
        </p:spPr>
      </p:pic>
    </p:spTree>
    <p:extLst>
      <p:ext uri="{BB962C8B-B14F-4D97-AF65-F5344CB8AC3E}">
        <p14:creationId xmlns:p14="http://schemas.microsoft.com/office/powerpoint/2010/main" val="146727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61011"/>
            <a:ext cx="8345488" cy="731837"/>
          </a:xfrm>
        </p:spPr>
        <p:txBody>
          <a:bodyPr/>
          <a:lstStyle/>
          <a:p>
            <a:r>
              <a:rPr lang="en-US" sz="1800" dirty="0">
                <a:latin typeface="Century Gothic" panose="020B0502020202020204" pitchFamily="34" charset="0"/>
              </a:rPr>
              <a:t>UDP Communication</a:t>
            </a:r>
            <a:br>
              <a:rPr lang="en-US" sz="3600" dirty="0">
                <a:latin typeface="Century Gothic" panose="020B0502020202020204" pitchFamily="34" charset="0"/>
              </a:rPr>
            </a:br>
            <a:r>
              <a:rPr lang="en-US" sz="2800" dirty="0">
                <a:latin typeface="Century Gothic" panose="020B0502020202020204" pitchFamily="34" charset="0"/>
              </a:rPr>
              <a:t>UDP Client Processes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09499" y="1192848"/>
            <a:ext cx="2953741" cy="3562752"/>
          </a:xfrm>
        </p:spPr>
        <p:txBody>
          <a:bodyPr/>
          <a:lstStyle/>
          <a:p>
            <a:pPr marL="285750" indent="-285750" algn="just">
              <a:spcBef>
                <a:spcPts val="0"/>
              </a:spcBef>
              <a:buFont typeface="Arial" panose="020B0604020202020204" pitchFamily="34" charset="0"/>
              <a:buChar char="•"/>
            </a:pPr>
            <a:r>
              <a:rPr lang="en-US" sz="1800" dirty="0">
                <a:solidFill>
                  <a:srgbClr val="000000"/>
                </a:solidFill>
                <a:latin typeface="Century Gothic" panose="020B0502020202020204" pitchFamily="34" charset="0"/>
              </a:rPr>
              <a:t>The UDP client process dynamically selects a port number from the range of port numbers and uses this as the source port for the conversation.</a:t>
            </a:r>
          </a:p>
          <a:p>
            <a:pPr marL="285750" indent="-285750" algn="just">
              <a:spcBef>
                <a:spcPts val="0"/>
              </a:spcBef>
              <a:buFont typeface="Arial" panose="020B0604020202020204" pitchFamily="34" charset="0"/>
              <a:buChar char="•"/>
            </a:pPr>
            <a:r>
              <a:rPr lang="en-US" sz="1800" dirty="0">
                <a:solidFill>
                  <a:srgbClr val="000000"/>
                </a:solidFill>
                <a:latin typeface="Century Gothic" panose="020B0502020202020204" pitchFamily="34" charset="0"/>
              </a:rPr>
              <a:t>The </a:t>
            </a:r>
            <a:r>
              <a:rPr lang="en-US" sz="1800" b="1" dirty="0">
                <a:solidFill>
                  <a:srgbClr val="000000"/>
                </a:solidFill>
                <a:latin typeface="Century Gothic" panose="020B0502020202020204" pitchFamily="34" charset="0"/>
              </a:rPr>
              <a:t>destination port is usually the well-known or registered port number assigned to the server process.</a:t>
            </a:r>
          </a:p>
          <a:p>
            <a:pPr marL="285750" indent="-285750" algn="just">
              <a:spcBef>
                <a:spcPts val="0"/>
              </a:spcBef>
              <a:buFont typeface="Arial" panose="020B0604020202020204" pitchFamily="34" charset="0"/>
              <a:buChar char="•"/>
            </a:pPr>
            <a:r>
              <a:rPr lang="en-US" sz="1800" dirty="0">
                <a:solidFill>
                  <a:srgbClr val="000000"/>
                </a:solidFill>
                <a:latin typeface="Century Gothic" panose="020B0502020202020204" pitchFamily="34" charset="0"/>
              </a:rPr>
              <a:t>After a client has selected the source and destination ports, the same pair of ports are used in the header of all datagrams in the transaction.</a:t>
            </a:r>
          </a:p>
        </p:txBody>
      </p:sp>
      <p:pic>
        <p:nvPicPr>
          <p:cNvPr id="6" name="Picture 5">
            <a:extLst>
              <a:ext uri="{FF2B5EF4-FFF2-40B4-BE49-F238E27FC236}">
                <a16:creationId xmlns:a16="http://schemas.microsoft.com/office/drawing/2014/main" id="{172E8324-8935-B940-A12D-AED56F8063B7}"/>
              </a:ext>
            </a:extLst>
          </p:cNvPr>
          <p:cNvPicPr>
            <a:picLocks noChangeAspect="1"/>
          </p:cNvPicPr>
          <p:nvPr/>
        </p:nvPicPr>
        <p:blipFill>
          <a:blip r:embed="rId3"/>
          <a:stretch>
            <a:fillRect/>
          </a:stretch>
        </p:blipFill>
        <p:spPr>
          <a:xfrm>
            <a:off x="3172739" y="1296533"/>
            <a:ext cx="5842202" cy="3355381"/>
          </a:xfrm>
          <a:prstGeom prst="rect">
            <a:avLst/>
          </a:prstGeom>
        </p:spPr>
      </p:pic>
    </p:spTree>
    <p:extLst>
      <p:ext uri="{BB962C8B-B14F-4D97-AF65-F5344CB8AC3E}">
        <p14:creationId xmlns:p14="http://schemas.microsoft.com/office/powerpoint/2010/main" val="17298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10.7 UDP Communication </a:t>
            </a:r>
            <a:endParaRPr lang="en-US" altLang="en-US" dirty="0"/>
          </a:p>
        </p:txBody>
      </p:sp>
    </p:spTree>
    <p:custDataLst>
      <p:tags r:id="rId1"/>
    </p:custDataLst>
    <p:extLst>
      <p:ext uri="{BB962C8B-B14F-4D97-AF65-F5344CB8AC3E}">
        <p14:creationId xmlns:p14="http://schemas.microsoft.com/office/powerpoint/2010/main" val="1041015901"/>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799771"/>
            <a:ext cx="8733677" cy="4666136"/>
          </a:xfrm>
        </p:spPr>
        <p:txBody>
          <a:bodyPr/>
          <a:lstStyle/>
          <a:p>
            <a:pPr algn="just"/>
            <a:r>
              <a:rPr lang="en-US" sz="2000" dirty="0">
                <a:latin typeface="Century Gothic" panose="020B0502020202020204" pitchFamily="34" charset="0"/>
              </a:rPr>
              <a:t>Refer to Quiz - Chapter 14 in Cisco Networking Academy platform</a:t>
            </a:r>
          </a:p>
        </p:txBody>
      </p:sp>
      <p:sp>
        <p:nvSpPr>
          <p:cNvPr id="5" name="Title 1"/>
          <p:cNvSpPr>
            <a:spLocks noGrp="1"/>
          </p:cNvSpPr>
          <p:nvPr>
            <p:ph type="title"/>
          </p:nvPr>
        </p:nvSpPr>
        <p:spPr/>
        <p:txBody>
          <a:bodyPr/>
          <a:lstStyle/>
          <a:p>
            <a:pPr algn="ctr"/>
            <a:r>
              <a:rPr lang="en-US" altLang="en-US" b="1" u="sng" dirty="0">
                <a:solidFill>
                  <a:schemeClr val="bg2"/>
                </a:solidFill>
              </a:rPr>
              <a:t>Quick Review Question</a:t>
            </a:r>
          </a:p>
        </p:txBody>
      </p:sp>
    </p:spTree>
    <p:extLst>
      <p:ext uri="{BB962C8B-B14F-4D97-AF65-F5344CB8AC3E}">
        <p14:creationId xmlns:p14="http://schemas.microsoft.com/office/powerpoint/2010/main" val="2344810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sz="2000" dirty="0"/>
          </a:p>
          <a:p>
            <a:r>
              <a:rPr lang="en-US" sz="2000" dirty="0">
                <a:latin typeface="Century Gothic" panose="020B0502020202020204" pitchFamily="34" charset="0"/>
              </a:rPr>
              <a:t>Explain the function of Transport Layer</a:t>
            </a:r>
          </a:p>
          <a:p>
            <a:r>
              <a:rPr lang="en-US" sz="2000" dirty="0">
                <a:latin typeface="Century Gothic" panose="020B0502020202020204" pitchFamily="34" charset="0"/>
              </a:rPr>
              <a:t>Differentiate between TCP and UDP protocols</a:t>
            </a:r>
          </a:p>
          <a:p>
            <a:r>
              <a:rPr lang="en-US" sz="2000" dirty="0">
                <a:latin typeface="Century Gothic" panose="020B0502020202020204" pitchFamily="34" charset="0"/>
              </a:rPr>
              <a:t>Three-way handshake in TCP</a:t>
            </a:r>
          </a:p>
          <a:p>
            <a:r>
              <a:rPr lang="en-US" sz="2000" dirty="0">
                <a:latin typeface="Century Gothic" panose="020B0502020202020204" pitchFamily="34" charset="0"/>
              </a:rPr>
              <a:t>Applications that using TCP and UDP</a:t>
            </a:r>
          </a:p>
          <a:p>
            <a:endParaRPr lang="en-US" sz="2000" dirty="0"/>
          </a:p>
        </p:txBody>
      </p:sp>
      <p:sp>
        <p:nvSpPr>
          <p:cNvPr id="5" name="Text Box 2"/>
          <p:cNvSpPr txBox="1">
            <a:spLocks noChangeArrowheads="1"/>
          </p:cNvSpPr>
          <p:nvPr/>
        </p:nvSpPr>
        <p:spPr bwMode="auto">
          <a:xfrm>
            <a:off x="1571751" y="744992"/>
            <a:ext cx="601639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2530789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1729081" y="846381"/>
            <a:ext cx="5967119"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097315" y="26924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2114372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Century Gothic" panose="020B0502020202020204" pitchFamily="34" charset="0"/>
              </a:rPr>
              <a:t>Application Layer</a:t>
            </a:r>
          </a:p>
        </p:txBody>
      </p:sp>
      <p:sp>
        <p:nvSpPr>
          <p:cNvPr id="5" name="Text Box 3"/>
          <p:cNvSpPr txBox="1">
            <a:spLocks noGrp="1" noChangeArrowheads="1"/>
          </p:cNvSpPr>
          <p:nvPr>
            <p:ph type="title"/>
          </p:nvPr>
        </p:nvSpPr>
        <p:spPr bwMode="auto">
          <a:xfrm>
            <a:off x="2001791" y="671748"/>
            <a:ext cx="4764867"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u="sng" dirty="0">
                <a:solidFill>
                  <a:srgbClr val="003366"/>
                </a:solidFill>
              </a:rPr>
              <a:t>What we will cover next</a:t>
            </a:r>
            <a:endParaRPr lang="en-US" altLang="en-US" u="sng" dirty="0">
              <a:solidFill>
                <a:srgbClr val="003366"/>
              </a:solidFill>
            </a:endParaRPr>
          </a:p>
        </p:txBody>
      </p:sp>
    </p:spTree>
    <p:extLst>
      <p:ext uri="{BB962C8B-B14F-4D97-AF65-F5344CB8AC3E}">
        <p14:creationId xmlns:p14="http://schemas.microsoft.com/office/powerpoint/2010/main" val="776646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91491"/>
            <a:ext cx="8345488" cy="731837"/>
          </a:xfrm>
        </p:spPr>
        <p:txBody>
          <a:bodyPr/>
          <a:lstStyle/>
          <a:p>
            <a:r>
              <a:rPr lang="en-US" sz="2000" dirty="0">
                <a:latin typeface="Century Gothic" panose="020B0502020202020204" pitchFamily="34" charset="0"/>
              </a:rPr>
              <a:t>Transportation of Data</a:t>
            </a:r>
            <a:br>
              <a:rPr lang="en-US" sz="4000" dirty="0">
                <a:latin typeface="Century Gothic" panose="020B0502020202020204" pitchFamily="34" charset="0"/>
              </a:rPr>
            </a:br>
            <a:r>
              <a:rPr lang="en-US" dirty="0">
                <a:latin typeface="Century Gothic" panose="020B0502020202020204" pitchFamily="34" charset="0"/>
              </a:rPr>
              <a:t>Role of the Transport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12026" y="1889938"/>
            <a:ext cx="3602182" cy="3559563"/>
          </a:xfrm>
        </p:spPr>
        <p:txBody>
          <a:bodyPr/>
          <a:lstStyle/>
          <a:p>
            <a:pPr marL="0" indent="0" algn="just"/>
            <a:r>
              <a:rPr lang="en-US" dirty="0">
                <a:solidFill>
                  <a:srgbClr val="000000"/>
                </a:solidFill>
                <a:latin typeface="Century Gothic" panose="020B0502020202020204" pitchFamily="34" charset="0"/>
              </a:rPr>
              <a:t>The transport layer is:</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Responsible for logical communications between applications running on different hosts.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The link between the application layer and the lower layers that are responsible for network transmission.</a:t>
            </a:r>
          </a:p>
          <a:p>
            <a:pPr marL="0" indent="0" algn="just"/>
            <a:endParaRPr lang="en-US" dirty="0">
              <a:solidFill>
                <a:srgbClr val="000000"/>
              </a:solidFill>
              <a:latin typeface="Century Gothic" panose="020B0502020202020204" pitchFamily="34" charset="0"/>
            </a:endParaRPr>
          </a:p>
          <a:p>
            <a:pPr marL="0" indent="0" algn="just"/>
            <a:endParaRPr lang="en-US" sz="1800" dirty="0">
              <a:solidFill>
                <a:srgbClr val="000000"/>
              </a:solidFill>
              <a:latin typeface="Century Gothic" panose="020B0502020202020204" pitchFamily="34" charset="0"/>
            </a:endParaRPr>
          </a:p>
        </p:txBody>
      </p:sp>
      <p:pic>
        <p:nvPicPr>
          <p:cNvPr id="6" name="Picture 5">
            <a:extLst>
              <a:ext uri="{FF2B5EF4-FFF2-40B4-BE49-F238E27FC236}">
                <a16:creationId xmlns:a16="http://schemas.microsoft.com/office/drawing/2014/main" id="{303A6BBB-1052-C741-BFA6-942405352A31}"/>
              </a:ext>
            </a:extLst>
          </p:cNvPr>
          <p:cNvPicPr>
            <a:picLocks noChangeAspect="1"/>
          </p:cNvPicPr>
          <p:nvPr/>
        </p:nvPicPr>
        <p:blipFill>
          <a:blip r:embed="rId3"/>
          <a:stretch>
            <a:fillRect/>
          </a:stretch>
        </p:blipFill>
        <p:spPr>
          <a:xfrm>
            <a:off x="3826233" y="1223328"/>
            <a:ext cx="5317767" cy="4226173"/>
          </a:xfrm>
          <a:prstGeom prst="rect">
            <a:avLst/>
          </a:prstGeom>
        </p:spPr>
      </p:pic>
    </p:spTree>
    <p:extLst>
      <p:ext uri="{BB962C8B-B14F-4D97-AF65-F5344CB8AC3E}">
        <p14:creationId xmlns:p14="http://schemas.microsoft.com/office/powerpoint/2010/main" val="102692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30531"/>
            <a:ext cx="8345488" cy="731837"/>
          </a:xfrm>
        </p:spPr>
        <p:txBody>
          <a:bodyPr/>
          <a:lstStyle/>
          <a:p>
            <a:r>
              <a:rPr lang="en-US" sz="2000" dirty="0">
                <a:latin typeface="Century Gothic" panose="020B0502020202020204" pitchFamily="34" charset="0"/>
              </a:rPr>
              <a:t>Transportation of Data</a:t>
            </a:r>
            <a:br>
              <a:rPr lang="en-US" sz="4000" dirty="0">
                <a:latin typeface="Century Gothic" panose="020B0502020202020204" pitchFamily="34" charset="0"/>
              </a:rPr>
            </a:br>
            <a:r>
              <a:rPr lang="en-US" dirty="0">
                <a:latin typeface="Century Gothic" panose="020B0502020202020204" pitchFamily="34" charset="0"/>
              </a:rPr>
              <a:t>Transport Layer Responsibilities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55857" y="1162368"/>
            <a:ext cx="3638903" cy="3864990"/>
          </a:xfrm>
        </p:spPr>
        <p:txBody>
          <a:bodyPr/>
          <a:lstStyle/>
          <a:p>
            <a:pPr marL="0" indent="0" algn="just"/>
            <a:r>
              <a:rPr lang="en-US" dirty="0">
                <a:solidFill>
                  <a:srgbClr val="000000"/>
                </a:solidFill>
                <a:latin typeface="Century Gothic" panose="020B0502020202020204" pitchFamily="34" charset="0"/>
              </a:rPr>
              <a:t>The transport layer has the following responsibilities: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Tracking individual conversations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Segmenting data and reassembling segments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Adds header information</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Identify, separate, and manage multiple conversations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Uses segmentation and multiplexing to enable different communication conversations to be interleaved on the same network</a:t>
            </a:r>
          </a:p>
          <a:p>
            <a:pPr marL="342900" indent="-342900" algn="just">
              <a:buFont typeface="Arial" panose="020B0604020202020204" pitchFamily="34" charset="0"/>
              <a:buChar char="•"/>
            </a:pPr>
            <a:endParaRPr lang="en-US" dirty="0">
              <a:solidFill>
                <a:srgbClr val="000000"/>
              </a:solidFill>
              <a:latin typeface="Century Gothic" panose="020B0502020202020204" pitchFamily="34" charset="0"/>
            </a:endParaRPr>
          </a:p>
        </p:txBody>
      </p:sp>
      <p:pic>
        <p:nvPicPr>
          <p:cNvPr id="6" name="Picture 5">
            <a:extLst>
              <a:ext uri="{FF2B5EF4-FFF2-40B4-BE49-F238E27FC236}">
                <a16:creationId xmlns:a16="http://schemas.microsoft.com/office/drawing/2014/main" id="{6672350D-2CF8-5C48-A121-E84D1A7E0221}"/>
              </a:ext>
            </a:extLst>
          </p:cNvPr>
          <p:cNvPicPr>
            <a:picLocks noChangeAspect="1"/>
          </p:cNvPicPr>
          <p:nvPr/>
        </p:nvPicPr>
        <p:blipFill>
          <a:blip r:embed="rId3"/>
          <a:stretch>
            <a:fillRect/>
          </a:stretch>
        </p:blipFill>
        <p:spPr>
          <a:xfrm>
            <a:off x="3794760" y="1315086"/>
            <a:ext cx="5227320" cy="2863848"/>
          </a:xfrm>
          <a:prstGeom prst="rect">
            <a:avLst/>
          </a:prstGeom>
        </p:spPr>
      </p:pic>
    </p:spTree>
    <p:extLst>
      <p:ext uri="{BB962C8B-B14F-4D97-AF65-F5344CB8AC3E}">
        <p14:creationId xmlns:p14="http://schemas.microsoft.com/office/powerpoint/2010/main" val="270473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45720" y="415291"/>
            <a:ext cx="8345488" cy="731837"/>
          </a:xfrm>
        </p:spPr>
        <p:txBody>
          <a:bodyPr/>
          <a:lstStyle/>
          <a:p>
            <a:r>
              <a:rPr lang="en-US" sz="2000" dirty="0">
                <a:latin typeface="Century Gothic" panose="020B0502020202020204" pitchFamily="34" charset="0"/>
              </a:rPr>
              <a:t>Transportation of Data</a:t>
            </a:r>
            <a:br>
              <a:rPr lang="en-US" sz="4000" dirty="0">
                <a:latin typeface="Century Gothic" panose="020B0502020202020204" pitchFamily="34" charset="0"/>
              </a:rPr>
            </a:br>
            <a:r>
              <a:rPr lang="en-US" dirty="0">
                <a:latin typeface="Century Gothic" panose="020B0502020202020204" pitchFamily="34" charset="0"/>
              </a:rPr>
              <a:t>Transport Layer Protocols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80743" y="1265167"/>
            <a:ext cx="3401475" cy="3528045"/>
          </a:xfrm>
        </p:spPr>
        <p:txBody>
          <a:bodyPr/>
          <a:lstStyle/>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IP does not specify how the delivery or transportation of the packets takes place.</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Transport layer protocols specify how to transfer messages between hosts, and are responsible for managing reliability requirements of a conversation.</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The transport layer includes the TCP and UDP protocols.</a:t>
            </a:r>
          </a:p>
        </p:txBody>
      </p:sp>
      <p:pic>
        <p:nvPicPr>
          <p:cNvPr id="5" name="Picture 4">
            <a:extLst>
              <a:ext uri="{FF2B5EF4-FFF2-40B4-BE49-F238E27FC236}">
                <a16:creationId xmlns:a16="http://schemas.microsoft.com/office/drawing/2014/main" id="{196F018E-2DCA-4A80-BC76-C15B88C34050}"/>
              </a:ext>
            </a:extLst>
          </p:cNvPr>
          <p:cNvPicPr>
            <a:picLocks noChangeAspect="1"/>
          </p:cNvPicPr>
          <p:nvPr/>
        </p:nvPicPr>
        <p:blipFill>
          <a:blip r:embed="rId3"/>
          <a:stretch>
            <a:fillRect/>
          </a:stretch>
        </p:blipFill>
        <p:spPr>
          <a:xfrm>
            <a:off x="3786058" y="1371847"/>
            <a:ext cx="5129342" cy="4459658"/>
          </a:xfrm>
          <a:prstGeom prst="rect">
            <a:avLst/>
          </a:prstGeom>
        </p:spPr>
      </p:pic>
    </p:spTree>
    <p:extLst>
      <p:ext uri="{BB962C8B-B14F-4D97-AF65-F5344CB8AC3E}">
        <p14:creationId xmlns:p14="http://schemas.microsoft.com/office/powerpoint/2010/main" val="277249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72174" y="430531"/>
            <a:ext cx="8345488" cy="731837"/>
          </a:xfrm>
        </p:spPr>
        <p:txBody>
          <a:bodyPr/>
          <a:lstStyle/>
          <a:p>
            <a:r>
              <a:rPr lang="en-US" sz="1800" dirty="0">
                <a:latin typeface="Century Gothic" panose="020B0502020202020204" pitchFamily="34" charset="0"/>
              </a:rPr>
              <a:t>Transportation of Data</a:t>
            </a:r>
            <a:br>
              <a:rPr lang="en-US" sz="1800" dirty="0">
                <a:latin typeface="Century Gothic" panose="020B0502020202020204" pitchFamily="34" charset="0"/>
              </a:rPr>
            </a:br>
            <a:r>
              <a:rPr lang="en-US" sz="2800" dirty="0">
                <a:latin typeface="Century Gothic" panose="020B0502020202020204" pitchFamily="34" charset="0"/>
              </a:rPr>
              <a:t>Transmission Control Protocol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5983" y="1283189"/>
            <a:ext cx="3613555" cy="3624219"/>
          </a:xfrm>
        </p:spPr>
        <p:txBody>
          <a:bodyPr/>
          <a:lstStyle/>
          <a:p>
            <a:pPr marL="0" indent="0" algn="just"/>
            <a:r>
              <a:rPr lang="en-US" sz="1800" dirty="0">
                <a:solidFill>
                  <a:srgbClr val="000000"/>
                </a:solidFill>
                <a:latin typeface="Century Gothic" panose="020B0502020202020204" pitchFamily="34" charset="0"/>
              </a:rPr>
              <a:t>TCP provides </a:t>
            </a:r>
            <a:r>
              <a:rPr lang="en-US" sz="1800" b="1" dirty="0">
                <a:solidFill>
                  <a:srgbClr val="000000"/>
                </a:solidFill>
                <a:latin typeface="Century Gothic" panose="020B0502020202020204" pitchFamily="34" charset="0"/>
              </a:rPr>
              <a:t>reliability</a:t>
            </a:r>
            <a:r>
              <a:rPr lang="en-US" sz="1800" dirty="0">
                <a:solidFill>
                  <a:srgbClr val="000000"/>
                </a:solidFill>
                <a:latin typeface="Century Gothic" panose="020B0502020202020204" pitchFamily="34" charset="0"/>
              </a:rPr>
              <a:t> and </a:t>
            </a:r>
            <a:r>
              <a:rPr lang="en-US" sz="1800" b="1" dirty="0">
                <a:solidFill>
                  <a:srgbClr val="000000"/>
                </a:solidFill>
                <a:latin typeface="Century Gothic" panose="020B0502020202020204" pitchFamily="34" charset="0"/>
              </a:rPr>
              <a:t>flow control</a:t>
            </a:r>
            <a:r>
              <a:rPr lang="en-US" sz="1800" dirty="0">
                <a:solidFill>
                  <a:srgbClr val="000000"/>
                </a:solidFill>
                <a:latin typeface="Century Gothic" panose="020B0502020202020204" pitchFamily="34" charset="0"/>
              </a:rPr>
              <a:t>. TCP basic operations:</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Number and track data segments transmitted to a specific host from a specific application</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Acknowledge received data</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Retransmit any unacknowledged data after a certain amount of time</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Sequence data that might arrive in wrong order</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Send data at an efficient rate that is acceptable by the receiver</a:t>
            </a:r>
          </a:p>
        </p:txBody>
      </p:sp>
      <p:pic>
        <p:nvPicPr>
          <p:cNvPr id="2" name="Picture 1">
            <a:extLst>
              <a:ext uri="{FF2B5EF4-FFF2-40B4-BE49-F238E27FC236}">
                <a16:creationId xmlns:a16="http://schemas.microsoft.com/office/drawing/2014/main" id="{9162D660-6159-4AA0-8DC5-FA2FF3768E88}"/>
              </a:ext>
            </a:extLst>
          </p:cNvPr>
          <p:cNvPicPr>
            <a:picLocks noChangeAspect="1"/>
          </p:cNvPicPr>
          <p:nvPr/>
        </p:nvPicPr>
        <p:blipFill>
          <a:blip r:embed="rId3"/>
          <a:stretch>
            <a:fillRect/>
          </a:stretch>
        </p:blipFill>
        <p:spPr>
          <a:xfrm>
            <a:off x="3855258" y="1283189"/>
            <a:ext cx="5212542" cy="3456451"/>
          </a:xfrm>
          <a:prstGeom prst="rect">
            <a:avLst/>
          </a:prstGeom>
        </p:spPr>
      </p:pic>
    </p:spTree>
    <p:extLst>
      <p:ext uri="{BB962C8B-B14F-4D97-AF65-F5344CB8AC3E}">
        <p14:creationId xmlns:p14="http://schemas.microsoft.com/office/powerpoint/2010/main" val="335848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D819517321244184198FCFAB842BC7" ma:contentTypeVersion="2" ma:contentTypeDescription="Create a new document." ma:contentTypeScope="" ma:versionID="7183044b46c852002003ca7d8fa126e2">
  <xsd:schema xmlns:xsd="http://www.w3.org/2001/XMLSchema" xmlns:xs="http://www.w3.org/2001/XMLSchema" xmlns:p="http://schemas.microsoft.com/office/2006/metadata/properties" xmlns:ns2="4d007345-75e0-43f1-971e-037a41bc0b74" targetNamespace="http://schemas.microsoft.com/office/2006/metadata/properties" ma:root="true" ma:fieldsID="e834d1fd24cf36ba3cc596628463c69b" ns2:_="">
    <xsd:import namespace="4d007345-75e0-43f1-971e-037a41bc0b7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07345-75e0-43f1-971e-037a41bc0b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AFA470-B344-4743-970D-2A251DB979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007345-75e0-43f1-971e-037a41bc0b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15CE02-6B9E-4008-89CF-37C52DE80B66}">
  <ds:schemaRefs>
    <ds:schemaRef ds:uri="http://schemas.microsoft.com/sharepoint/v3/contenttype/forms"/>
  </ds:schemaRefs>
</ds:datastoreItem>
</file>

<file path=customXml/itemProps3.xml><?xml version="1.0" encoding="utf-8"?>
<ds:datastoreItem xmlns:ds="http://schemas.openxmlformats.org/officeDocument/2006/customXml" ds:itemID="{932D8A4F-C5AE-41D5-9802-F5C5F2A6C61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27938</TotalTime>
  <Pages>28</Pages>
  <Words>3671</Words>
  <Application>Microsoft Office PowerPoint</Application>
  <PresentationFormat>On-screen Show (4:3)</PresentationFormat>
  <Paragraphs>489</Paragraphs>
  <Slides>61</Slides>
  <Notes>54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61</vt:i4>
      </vt:variant>
    </vt:vector>
  </HeadingPairs>
  <TitlesOfParts>
    <vt:vector size="69" baseType="lpstr">
      <vt:lpstr>Arial</vt:lpstr>
      <vt:lpstr>Century Gothic</vt:lpstr>
      <vt:lpstr>Courier New</vt:lpstr>
      <vt:lpstr>Montserrat</vt:lpstr>
      <vt:lpstr>PT Sans</vt:lpstr>
      <vt:lpstr>Wingdings</vt:lpstr>
      <vt:lpstr>1_UCTI-Template-foundation-level</vt:lpstr>
      <vt:lpstr>NetAcad-4F_PPT-WHT_060408</vt:lpstr>
      <vt:lpstr>PowerPoint Presentation</vt:lpstr>
      <vt:lpstr>Topic &amp; Structure of The Lesson</vt:lpstr>
      <vt:lpstr>Learning Outcomes</vt:lpstr>
      <vt:lpstr>Key Terms You Must Be Able To Use</vt:lpstr>
      <vt:lpstr>10.1 Transportation of data</vt:lpstr>
      <vt:lpstr>Transportation of Data Role of the Transport Layer</vt:lpstr>
      <vt:lpstr>Transportation of Data Transport Layer Responsibilities</vt:lpstr>
      <vt:lpstr>Transportation of Data Transport Layer Protocols</vt:lpstr>
      <vt:lpstr>Transportation of Data Transmission Control Protocol</vt:lpstr>
      <vt:lpstr>Transportation of Data User Datagram Protocol (UDP)</vt:lpstr>
      <vt:lpstr>Transportation of Data The Right Transport Layer Protocol for the Right Application</vt:lpstr>
      <vt:lpstr>Check your understanding – 10.1 Transportation of Data</vt:lpstr>
      <vt:lpstr>10.2 TCP Overview</vt:lpstr>
      <vt:lpstr>TCP Overview TCP Features</vt:lpstr>
      <vt:lpstr>TCP Overview TCP  Header</vt:lpstr>
      <vt:lpstr>TCP Overview TCP Header Fields</vt:lpstr>
      <vt:lpstr>TCP Overview Applications that use TCP</vt:lpstr>
      <vt:lpstr>Check your understanding – 10.2 TCP Overview</vt:lpstr>
      <vt:lpstr>10.3 UDP Overview</vt:lpstr>
      <vt:lpstr>UDP Overview UDP Features</vt:lpstr>
      <vt:lpstr>PowerPoint Presentation</vt:lpstr>
      <vt:lpstr>UDP Overview UDP Header Fields</vt:lpstr>
      <vt:lpstr>UDP Overview Applications that use UDP</vt:lpstr>
      <vt:lpstr>Check your understanding – 10.3 UDP Overview</vt:lpstr>
      <vt:lpstr>10.4 Port Numbers</vt:lpstr>
      <vt:lpstr>Port Numbers Multiple Separate Communications</vt:lpstr>
      <vt:lpstr>Port numbers Socket Pairs</vt:lpstr>
      <vt:lpstr>Port Numbers Port Number Groups</vt:lpstr>
      <vt:lpstr>Port Numbers Port Number Groups (Cont.)</vt:lpstr>
      <vt:lpstr>Port Numbers The netstat Command</vt:lpstr>
      <vt:lpstr>Check your understanding – 10.4 Port Numbers</vt:lpstr>
      <vt:lpstr>10.5 TCP Communication Process</vt:lpstr>
      <vt:lpstr>TCP Communication Process TCP Server Processes</vt:lpstr>
      <vt:lpstr>TCP Communication Process TCP Connection Establishment</vt:lpstr>
      <vt:lpstr>TCP Communication Process Session Termination</vt:lpstr>
      <vt:lpstr>Video – TCP 3 Way Handshake</vt:lpstr>
      <vt:lpstr>TCP Communication Process TCP Three-Way Handshake Analysis</vt:lpstr>
      <vt:lpstr>TCP Communication Process TCP Three-Way Handshake Analysis (Cont.)</vt:lpstr>
      <vt:lpstr>Check your understanding – 10.5 TCP Communication Process</vt:lpstr>
      <vt:lpstr>10.6 Reliability and Flow Control</vt:lpstr>
      <vt:lpstr>Video – TCP Reliability – Sequence Numbers and Acknowledgements</vt:lpstr>
      <vt:lpstr>Reliability and Flow Control TCP Reliability- Guaranteed and Ordered Delivery</vt:lpstr>
      <vt:lpstr>Video – TCP Reliability – Data Loss and Retransmission</vt:lpstr>
      <vt:lpstr>Reliability and Flow Control TCP Reliability – Data Loss and Retransmission</vt:lpstr>
      <vt:lpstr>Reliability and Flow Control TCP Reliability – Data Loss and Retransmission (Cont.)</vt:lpstr>
      <vt:lpstr>Reliability and Flow Control TCP Flow Control – Window Size and Acknowledgments</vt:lpstr>
      <vt:lpstr>Reliability and Flow Control TCP Flow Control – Maximum Segment Size</vt:lpstr>
      <vt:lpstr>Reliability and Flow Control TCP Flow Control – Congestion Avoidance</vt:lpstr>
      <vt:lpstr>Check your understanding – 10.6 Reliability and Flow Control</vt:lpstr>
      <vt:lpstr>10.7 UDP Communication</vt:lpstr>
      <vt:lpstr>UDP Communication UDP Low Overhead versus Reliability</vt:lpstr>
      <vt:lpstr>UDP Communication UDP Datagram Reassembly</vt:lpstr>
      <vt:lpstr>UDP Communication UDP Server Processes and Requests</vt:lpstr>
      <vt:lpstr>UDP Communication UDP Client Processes</vt:lpstr>
      <vt:lpstr>Check your understanding – 10.7 UDP Communication </vt:lpstr>
      <vt:lpstr>Quick Review Question</vt:lpstr>
      <vt:lpstr>PowerPoint Presentation</vt:lpstr>
      <vt:lpstr>Question and Answer Session</vt:lpstr>
      <vt:lpstr>What we will cover next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Salmiah Amin</cp:lastModifiedBy>
  <cp:revision>1062</cp:revision>
  <cp:lastPrinted>1999-01-27T00:54:54Z</cp:lastPrinted>
  <dcterms:created xsi:type="dcterms:W3CDTF">2006-10-23T15:07:30Z</dcterms:created>
  <dcterms:modified xsi:type="dcterms:W3CDTF">2024-12-08T15:10:30Z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0x01010016D819517321244184198FCFAB842BC7</vt:lpwstr>
  </property>
</Properties>
</file>